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handoutMasterIdLst>
    <p:handoutMasterId r:id="rId42"/>
  </p:handoutMasterIdLst>
  <p:sldIdLst>
    <p:sldId id="256" r:id="rId5"/>
    <p:sldId id="277" r:id="rId6"/>
    <p:sldId id="321" r:id="rId7"/>
    <p:sldId id="263" r:id="rId8"/>
    <p:sldId id="319" r:id="rId9"/>
    <p:sldId id="320" r:id="rId10"/>
    <p:sldId id="291" r:id="rId11"/>
    <p:sldId id="267" r:id="rId12"/>
    <p:sldId id="268" r:id="rId13"/>
    <p:sldId id="302" r:id="rId14"/>
    <p:sldId id="293" r:id="rId15"/>
    <p:sldId id="294" r:id="rId16"/>
    <p:sldId id="295" r:id="rId17"/>
    <p:sldId id="296" r:id="rId18"/>
    <p:sldId id="297" r:id="rId19"/>
    <p:sldId id="298" r:id="rId20"/>
    <p:sldId id="299" r:id="rId21"/>
    <p:sldId id="301" r:id="rId22"/>
    <p:sldId id="303" r:id="rId23"/>
    <p:sldId id="304" r:id="rId24"/>
    <p:sldId id="305" r:id="rId25"/>
    <p:sldId id="306" r:id="rId26"/>
    <p:sldId id="307" r:id="rId27"/>
    <p:sldId id="309" r:id="rId28"/>
    <p:sldId id="310" r:id="rId29"/>
    <p:sldId id="311" r:id="rId30"/>
    <p:sldId id="312" r:id="rId31"/>
    <p:sldId id="313" r:id="rId32"/>
    <p:sldId id="314" r:id="rId33"/>
    <p:sldId id="315" r:id="rId34"/>
    <p:sldId id="316" r:id="rId35"/>
    <p:sldId id="317" r:id="rId36"/>
    <p:sldId id="318" r:id="rId37"/>
    <p:sldId id="286" r:id="rId38"/>
    <p:sldId id="262"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4" autoAdjust="0"/>
  </p:normalViewPr>
  <p:slideViewPr>
    <p:cSldViewPr snapToGrid="0">
      <p:cViewPr>
        <p:scale>
          <a:sx n="58" d="100"/>
          <a:sy n="58" d="100"/>
        </p:scale>
        <p:origin x="988" y="16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7/23/2024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36</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90C225"/>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2875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 id="2147483705"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774022" y="677918"/>
            <a:ext cx="8797042" cy="1274172"/>
          </a:xfrm>
        </p:spPr>
        <p:txBody>
          <a:bodyPr>
            <a:normAutofit/>
          </a:bodyPr>
          <a:lstStyle/>
          <a:p>
            <a:r>
              <a:rPr lang="en-US" sz="6600" dirty="0">
                <a:latin typeface="Bernard MT Condensed" panose="02050806060905020404" pitchFamily="18" charset="0"/>
                <a:ea typeface="ADLaM Display" panose="020F0502020204030204" pitchFamily="2" charset="0"/>
                <a:cs typeface="ADLaM Display" panose="020F0502020204030204" pitchFamily="2" charset="0"/>
              </a:rPr>
              <a:t>Lending club case study</a:t>
            </a:r>
          </a:p>
        </p:txBody>
      </p:sp>
      <p:sp>
        <p:nvSpPr>
          <p:cNvPr id="3" name="TextBox 2">
            <a:extLst>
              <a:ext uri="{FF2B5EF4-FFF2-40B4-BE49-F238E27FC236}">
                <a16:creationId xmlns:a16="http://schemas.microsoft.com/office/drawing/2014/main" id="{DE4F610E-5269-EB8D-5C4B-FA2AA708525A}"/>
              </a:ext>
            </a:extLst>
          </p:cNvPr>
          <p:cNvSpPr txBox="1"/>
          <p:nvPr/>
        </p:nvSpPr>
        <p:spPr>
          <a:xfrm>
            <a:off x="8558373" y="4489807"/>
            <a:ext cx="2845942" cy="1200329"/>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Analysis by </a:t>
            </a:r>
          </a:p>
          <a:p>
            <a:r>
              <a:rPr lang="en-US" sz="2400" dirty="0">
                <a:solidFill>
                  <a:schemeClr val="bg1"/>
                </a:solidFill>
                <a:latin typeface="Times New Roman" panose="02020603050405020304" pitchFamily="18" charset="0"/>
                <a:cs typeface="Times New Roman" panose="02020603050405020304" pitchFamily="18" charset="0"/>
              </a:rPr>
              <a:t>-Ranjith Kumar J</a:t>
            </a:r>
          </a:p>
          <a:p>
            <a:r>
              <a:rPr lang="en-US" sz="2400" dirty="0">
                <a:solidFill>
                  <a:schemeClr val="bg1"/>
                </a:solidFill>
                <a:latin typeface="Times New Roman" panose="02020603050405020304" pitchFamily="18" charset="0"/>
                <a:cs typeface="Times New Roman" panose="02020603050405020304" pitchFamily="18" charset="0"/>
              </a:rPr>
              <a:t>-Sakshi Singh</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825C16-330E-20A3-0F6F-F528AB93538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2050" name="Picture 2">
            <a:extLst>
              <a:ext uri="{FF2B5EF4-FFF2-40B4-BE49-F238E27FC236}">
                <a16:creationId xmlns:a16="http://schemas.microsoft.com/office/drawing/2014/main" id="{B5DEED31-EC89-C094-06BB-F3AEA6279540}"/>
              </a:ext>
            </a:extLst>
          </p:cNvPr>
          <p:cNvPicPr>
            <a:picLocks noGrp="1" noChangeAspect="1" noChangeArrowheads="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1072055" y="1166648"/>
            <a:ext cx="9028386" cy="546538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AC047E9-14E7-C17E-139C-C38955D89F31}"/>
              </a:ext>
            </a:extLst>
          </p:cNvPr>
          <p:cNvSpPr>
            <a:spLocks noGrp="1"/>
          </p:cNvSpPr>
          <p:nvPr>
            <p:ph type="title"/>
          </p:nvPr>
        </p:nvSpPr>
        <p:spPr>
          <a:xfrm>
            <a:off x="689543" y="361855"/>
            <a:ext cx="9028386" cy="470351"/>
          </a:xfrm>
        </p:spPr>
        <p:txBody>
          <a:bodyPr>
            <a:normAutofit/>
          </a:bodyPr>
          <a:lstStyle/>
          <a:p>
            <a:r>
              <a:rPr lang="en-IN" sz="1400" dirty="0"/>
              <a:t>Bar plot for </a:t>
            </a:r>
            <a:r>
              <a:rPr lang="en-IN" sz="1400" dirty="0" err="1"/>
              <a:t>sub_grade</a:t>
            </a:r>
            <a:endParaRPr lang="en-IN" sz="1400" dirty="0"/>
          </a:p>
        </p:txBody>
      </p:sp>
      <p:sp>
        <p:nvSpPr>
          <p:cNvPr id="9" name="TextBox 8">
            <a:extLst>
              <a:ext uri="{FF2B5EF4-FFF2-40B4-BE49-F238E27FC236}">
                <a16:creationId xmlns:a16="http://schemas.microsoft.com/office/drawing/2014/main" id="{1DE70F3F-41C4-30AE-C48B-77EB144E4D3F}"/>
              </a:ext>
            </a:extLst>
          </p:cNvPr>
          <p:cNvSpPr txBox="1"/>
          <p:nvPr/>
        </p:nvSpPr>
        <p:spPr>
          <a:xfrm>
            <a:off x="1072055" y="647540"/>
            <a:ext cx="9028386" cy="369332"/>
          </a:xfrm>
          <a:prstGeom prst="rect">
            <a:avLst/>
          </a:prstGeom>
          <a:noFill/>
        </p:spPr>
        <p:txBody>
          <a:bodyPr wrap="square" rtlCol="0">
            <a:spAutoFit/>
          </a:bodyPr>
          <a:lstStyle/>
          <a:p>
            <a:r>
              <a:rPr lang="en-US" b="1" i="0" dirty="0">
                <a:effectLst/>
                <a:highlight>
                  <a:srgbClr val="FFFFFF"/>
                </a:highlight>
                <a:latin typeface="system-ui"/>
              </a:rPr>
              <a:t>Sub-Grade:</a:t>
            </a:r>
            <a:r>
              <a:rPr lang="en-US" b="0" i="0" dirty="0">
                <a:effectLst/>
                <a:highlight>
                  <a:srgbClr val="FFFFFF"/>
                </a:highlight>
                <a:latin typeface="system-ui"/>
              </a:rPr>
              <a:t> Within Grade B, </a:t>
            </a:r>
            <a:r>
              <a:rPr lang="en-US" b="1" i="0" dirty="0">
                <a:effectLst/>
                <a:highlight>
                  <a:srgbClr val="FFFFFF"/>
                </a:highlight>
                <a:latin typeface="system-ui"/>
              </a:rPr>
              <a:t>B5</a:t>
            </a:r>
            <a:r>
              <a:rPr lang="en-US" b="0" i="0" dirty="0">
                <a:effectLst/>
                <a:highlight>
                  <a:srgbClr val="FFFFFF"/>
                </a:highlight>
                <a:latin typeface="system-ui"/>
              </a:rPr>
              <a:t> shows the highest default risk, while </a:t>
            </a:r>
            <a:r>
              <a:rPr lang="en-US" b="1" i="0" dirty="0">
                <a:effectLst/>
                <a:highlight>
                  <a:srgbClr val="FFFFFF"/>
                </a:highlight>
                <a:latin typeface="system-ui"/>
              </a:rPr>
              <a:t>G5</a:t>
            </a:r>
            <a:r>
              <a:rPr lang="en-US" b="0" i="0" dirty="0">
                <a:effectLst/>
                <a:highlight>
                  <a:srgbClr val="FFFFFF"/>
                </a:highlight>
                <a:latin typeface="system-ui"/>
              </a:rPr>
              <a:t> shows the lowest</a:t>
            </a:r>
            <a:endParaRPr lang="en-IN" dirty="0"/>
          </a:p>
        </p:txBody>
      </p:sp>
    </p:spTree>
    <p:extLst>
      <p:ext uri="{BB962C8B-B14F-4D97-AF65-F5344CB8AC3E}">
        <p14:creationId xmlns:p14="http://schemas.microsoft.com/office/powerpoint/2010/main" val="256734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CFBB-C467-02A6-2A55-9BCCFD9617D0}"/>
              </a:ext>
            </a:extLst>
          </p:cNvPr>
          <p:cNvSpPr>
            <a:spLocks noGrp="1"/>
          </p:cNvSpPr>
          <p:nvPr>
            <p:ph type="title"/>
          </p:nvPr>
        </p:nvSpPr>
        <p:spPr>
          <a:xfrm>
            <a:off x="527896" y="402687"/>
            <a:ext cx="9389288" cy="1362456"/>
          </a:xfrm>
        </p:spPr>
        <p:txBody>
          <a:bodyPr>
            <a:normAutofit/>
          </a:bodyPr>
          <a:lstStyle/>
          <a:p>
            <a:r>
              <a:rPr lang="en-IN" sz="1400" dirty="0"/>
              <a:t>Bar plot of term</a:t>
            </a:r>
            <a:br>
              <a:rPr lang="en-IN" sz="1400" dirty="0"/>
            </a:br>
            <a:br>
              <a:rPr lang="en-IN" sz="1400" dirty="0"/>
            </a:br>
            <a:r>
              <a:rPr lang="en-US" sz="2000" dirty="0" err="1">
                <a:highlight>
                  <a:srgbClr val="FFFFFF"/>
                </a:highlight>
                <a:latin typeface="system-ui"/>
              </a:rPr>
              <a:t>TErm</a:t>
            </a:r>
            <a:r>
              <a:rPr lang="en-US" sz="2000" dirty="0">
                <a:highlight>
                  <a:srgbClr val="FFFFFF"/>
                </a:highlight>
                <a:latin typeface="system-ui"/>
              </a:rPr>
              <a:t>: Loans </a:t>
            </a:r>
            <a:r>
              <a:rPr lang="en-US" sz="2000" b="0" i="0" dirty="0">
                <a:effectLst/>
                <a:highlight>
                  <a:srgbClr val="FFFFFF"/>
                </a:highlight>
                <a:latin typeface="system-ui"/>
              </a:rPr>
              <a:t>with a </a:t>
            </a:r>
            <a:r>
              <a:rPr lang="en-US" sz="2000" b="1" i="0" dirty="0">
                <a:effectLst/>
                <a:highlight>
                  <a:srgbClr val="FFFFFF"/>
                </a:highlight>
                <a:latin typeface="system-ui"/>
              </a:rPr>
              <a:t>36-month</a:t>
            </a:r>
            <a:r>
              <a:rPr lang="en-US" sz="2000" b="0" i="0" dirty="0">
                <a:effectLst/>
                <a:highlight>
                  <a:srgbClr val="FFFFFF"/>
                </a:highlight>
                <a:latin typeface="system-ui"/>
              </a:rPr>
              <a:t> term had the highest number of defaults (2,995), suggesting shorter terms are associated with higher default rates.</a:t>
            </a:r>
            <a:endParaRPr lang="en-IN" sz="2000" dirty="0"/>
          </a:p>
        </p:txBody>
      </p:sp>
      <p:sp>
        <p:nvSpPr>
          <p:cNvPr id="3" name="Slide Number Placeholder 2">
            <a:extLst>
              <a:ext uri="{FF2B5EF4-FFF2-40B4-BE49-F238E27FC236}">
                <a16:creationId xmlns:a16="http://schemas.microsoft.com/office/drawing/2014/main" id="{1857AF4F-0540-B216-043F-F800D1AB4FD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Content Placeholder 6">
            <a:extLst>
              <a:ext uri="{FF2B5EF4-FFF2-40B4-BE49-F238E27FC236}">
                <a16:creationId xmlns:a16="http://schemas.microsoft.com/office/drawing/2014/main" id="{F3854D76-18BC-1DE1-5E11-6791C775B774}"/>
              </a:ext>
            </a:extLst>
          </p:cNvPr>
          <p:cNvPicPr>
            <a:picLocks noGrp="1" noChangeAspect="1"/>
          </p:cNvPicPr>
          <p:nvPr>
            <p:ph sz="half" idx="14"/>
          </p:nvPr>
        </p:nvPicPr>
        <p:blipFill>
          <a:blip r:embed="rId2"/>
          <a:stretch>
            <a:fillRect/>
          </a:stretch>
        </p:blipFill>
        <p:spPr>
          <a:xfrm>
            <a:off x="2174240" y="1645920"/>
            <a:ext cx="7051040" cy="4809393"/>
          </a:xfrm>
        </p:spPr>
      </p:pic>
    </p:spTree>
    <p:extLst>
      <p:ext uri="{BB962C8B-B14F-4D97-AF65-F5344CB8AC3E}">
        <p14:creationId xmlns:p14="http://schemas.microsoft.com/office/powerpoint/2010/main" val="3173599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BD69-0220-DC3B-8F36-3E08419B8630}"/>
              </a:ext>
            </a:extLst>
          </p:cNvPr>
          <p:cNvSpPr>
            <a:spLocks noGrp="1"/>
          </p:cNvSpPr>
          <p:nvPr>
            <p:ph type="title"/>
          </p:nvPr>
        </p:nvSpPr>
        <p:spPr>
          <a:xfrm>
            <a:off x="609176" y="370840"/>
            <a:ext cx="8709485" cy="296980"/>
          </a:xfrm>
        </p:spPr>
        <p:txBody>
          <a:bodyPr>
            <a:normAutofit fontScale="90000"/>
          </a:bodyPr>
          <a:lstStyle/>
          <a:p>
            <a:r>
              <a:rPr lang="en-IN" sz="1400" dirty="0"/>
              <a:t>Bar plot of </a:t>
            </a:r>
            <a:r>
              <a:rPr lang="en-IN" sz="1400" dirty="0" err="1"/>
              <a:t>emp_length</a:t>
            </a:r>
            <a:br>
              <a:rPr lang="en-IN" sz="1400" dirty="0"/>
            </a:br>
            <a:br>
              <a:rPr lang="en-IN" sz="1400" dirty="0"/>
            </a:br>
            <a:r>
              <a:rPr lang="en-US" sz="1800" b="1" i="0" dirty="0">
                <a:effectLst/>
                <a:highlight>
                  <a:srgbClr val="FFFFFF"/>
                </a:highlight>
                <a:latin typeface="system-ui"/>
              </a:rPr>
              <a:t>Employment Term:</a:t>
            </a:r>
            <a:r>
              <a:rPr lang="en-US" sz="1800" b="0" i="0" dirty="0">
                <a:effectLst/>
                <a:highlight>
                  <a:srgbClr val="FFFFFF"/>
                </a:highlight>
                <a:latin typeface="system-ui"/>
              </a:rPr>
              <a:t> Applicants employed for over </a:t>
            </a:r>
            <a:r>
              <a:rPr lang="en-US" sz="1800" b="1" i="0" dirty="0">
                <a:effectLst/>
                <a:highlight>
                  <a:srgbClr val="FFFFFF"/>
                </a:highlight>
                <a:latin typeface="system-ui"/>
              </a:rPr>
              <a:t>10 years</a:t>
            </a:r>
            <a:r>
              <a:rPr lang="en-US" sz="1800" b="0" i="0" dirty="0">
                <a:effectLst/>
                <a:highlight>
                  <a:srgbClr val="FFFFFF"/>
                </a:highlight>
                <a:latin typeface="system-ui"/>
              </a:rPr>
              <a:t> had the most defaults (1,192), indicating long-term employment does not guarantee repayment success</a:t>
            </a:r>
            <a:r>
              <a:rPr lang="en-US" sz="800" b="0" i="0" dirty="0">
                <a:effectLst/>
                <a:highlight>
                  <a:srgbClr val="FFFFFF"/>
                </a:highlight>
                <a:latin typeface="system-ui"/>
              </a:rPr>
              <a:t>.</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A5A3E38E-647C-3483-6C86-40F48DC2D031}"/>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4098" name="Picture 2">
            <a:extLst>
              <a:ext uri="{FF2B5EF4-FFF2-40B4-BE49-F238E27FC236}">
                <a16:creationId xmlns:a16="http://schemas.microsoft.com/office/drawing/2014/main" id="{DAE43F72-7BF3-F792-8963-6F8053113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760" y="1341120"/>
            <a:ext cx="8006080" cy="514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23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30E7-680C-A486-0863-A05B95B3DA06}"/>
              </a:ext>
            </a:extLst>
          </p:cNvPr>
          <p:cNvSpPr>
            <a:spLocks noGrp="1"/>
          </p:cNvSpPr>
          <p:nvPr>
            <p:ph type="title"/>
          </p:nvPr>
        </p:nvSpPr>
        <p:spPr>
          <a:xfrm>
            <a:off x="609176" y="449072"/>
            <a:ext cx="9389288" cy="1362456"/>
          </a:xfrm>
        </p:spPr>
        <p:txBody>
          <a:bodyPr>
            <a:normAutofit/>
          </a:bodyPr>
          <a:lstStyle/>
          <a:p>
            <a:r>
              <a:rPr lang="en-IN" sz="1400" dirty="0"/>
              <a:t>Bar plot of purpose</a:t>
            </a:r>
            <a:br>
              <a:rPr lang="en-IN" sz="1400" dirty="0"/>
            </a:br>
            <a:br>
              <a:rPr lang="en-IN" sz="1600" dirty="0"/>
            </a:br>
            <a:r>
              <a:rPr lang="en-US" sz="1600" b="1" i="0" dirty="0">
                <a:effectLst/>
                <a:highlight>
                  <a:srgbClr val="FFFFFF"/>
                </a:highlight>
                <a:latin typeface="system-ui"/>
              </a:rPr>
              <a:t>Purpose:</a:t>
            </a:r>
            <a:r>
              <a:rPr lang="en-US" sz="1600" b="0" i="0" dirty="0">
                <a:effectLst/>
                <a:highlight>
                  <a:srgbClr val="FFFFFF"/>
                </a:highlight>
                <a:latin typeface="system-ui"/>
              </a:rPr>
              <a:t> </a:t>
            </a:r>
            <a:r>
              <a:rPr lang="en-US" sz="1600" b="1" i="0" dirty="0">
                <a:effectLst/>
                <a:highlight>
                  <a:srgbClr val="FFFFFF"/>
                </a:highlight>
                <a:latin typeface="system-ui"/>
              </a:rPr>
              <a:t>Debt consolidation</a:t>
            </a:r>
            <a:r>
              <a:rPr lang="en-US" sz="1600" b="0" i="0" dirty="0">
                <a:effectLst/>
                <a:highlight>
                  <a:srgbClr val="FFFFFF"/>
                </a:highlight>
                <a:latin typeface="system-ui"/>
              </a:rPr>
              <a:t> was the top reason for default (2,567 applicants). The lending company should be cautious with these loans, as they are often used to pay off other debts.</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BC46EF47-7648-B675-4D0B-F2DC26A97C05}"/>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5122" name="Picture 2">
            <a:extLst>
              <a:ext uri="{FF2B5EF4-FFF2-40B4-BE49-F238E27FC236}">
                <a16:creationId xmlns:a16="http://schemas.microsoft.com/office/drawing/2014/main" id="{4D86CC0D-A30F-E3EB-2FDD-1D749349B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22" y="1392700"/>
            <a:ext cx="7884160" cy="53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31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D1D3-ABBE-C29D-47B1-50504122D894}"/>
              </a:ext>
            </a:extLst>
          </p:cNvPr>
          <p:cNvSpPr>
            <a:spLocks noGrp="1"/>
          </p:cNvSpPr>
          <p:nvPr>
            <p:ph type="title"/>
          </p:nvPr>
        </p:nvSpPr>
        <p:spPr>
          <a:xfrm>
            <a:off x="679268" y="248841"/>
            <a:ext cx="9022504" cy="729488"/>
          </a:xfrm>
        </p:spPr>
        <p:txBody>
          <a:bodyPr>
            <a:normAutofit fontScale="90000"/>
          </a:bodyPr>
          <a:lstStyle/>
          <a:p>
            <a:r>
              <a:rPr lang="en-IN" sz="1400" dirty="0"/>
              <a:t>Bar plot of </a:t>
            </a:r>
            <a:r>
              <a:rPr lang="en-IN" sz="1400" dirty="0" err="1"/>
              <a:t>home_ownership</a:t>
            </a:r>
            <a:br>
              <a:rPr lang="en-IN" sz="1400" dirty="0"/>
            </a:br>
            <a:br>
              <a:rPr lang="en-IN" sz="1400" dirty="0"/>
            </a:br>
            <a:r>
              <a:rPr lang="en-US" sz="1800" b="1" i="0" dirty="0">
                <a:effectLst/>
                <a:highlight>
                  <a:srgbClr val="FFFFFF"/>
                </a:highlight>
                <a:latin typeface="system-ui"/>
              </a:rPr>
              <a:t>Home Ownership:</a:t>
            </a:r>
            <a:r>
              <a:rPr lang="en-US" sz="1800" b="0" i="0" dirty="0">
                <a:effectLst/>
                <a:highlight>
                  <a:srgbClr val="FFFFFF"/>
                </a:highlight>
                <a:latin typeface="system-ui"/>
              </a:rPr>
              <a:t> Most defaults were from applicants in </a:t>
            </a:r>
            <a:r>
              <a:rPr lang="en-US" sz="1800" b="1" i="0" dirty="0">
                <a:effectLst/>
                <a:highlight>
                  <a:srgbClr val="FFFFFF"/>
                </a:highlight>
                <a:latin typeface="system-ui"/>
              </a:rPr>
              <a:t>rented homes</a:t>
            </a:r>
            <a:r>
              <a:rPr lang="en-US" sz="1800" b="0" i="0" dirty="0">
                <a:effectLst/>
                <a:highlight>
                  <a:srgbClr val="FFFFFF"/>
                </a:highlight>
                <a:latin typeface="system-ui"/>
              </a:rPr>
              <a:t> (2,709). The lending company should assess the financial stability of renters, who may be more vulnerable to economic changes.</a:t>
            </a:r>
            <a:br>
              <a:rPr lang="en-US" sz="1800" b="0" i="0" dirty="0">
                <a:effectLst/>
                <a:highlight>
                  <a:srgbClr val="FFFFFF"/>
                </a:highlight>
                <a:latin typeface="system-ui"/>
              </a:rPr>
            </a:br>
            <a:endParaRPr lang="en-IN" sz="1800" dirty="0"/>
          </a:p>
        </p:txBody>
      </p:sp>
      <p:sp>
        <p:nvSpPr>
          <p:cNvPr id="3" name="Slide Number Placeholder 2">
            <a:extLst>
              <a:ext uri="{FF2B5EF4-FFF2-40B4-BE49-F238E27FC236}">
                <a16:creationId xmlns:a16="http://schemas.microsoft.com/office/drawing/2014/main" id="{9722646C-470C-B2FD-70C2-9C3499D09399}"/>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6146" name="Picture 2">
            <a:extLst>
              <a:ext uri="{FF2B5EF4-FFF2-40B4-BE49-F238E27FC236}">
                <a16:creationId xmlns:a16="http://schemas.microsoft.com/office/drawing/2014/main" id="{EF011DC5-4745-CDDF-900E-1F7405921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960" y="1712595"/>
            <a:ext cx="6949440" cy="50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1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59D2-E5CD-AFC6-0CF9-04289E5467FB}"/>
              </a:ext>
            </a:extLst>
          </p:cNvPr>
          <p:cNvSpPr>
            <a:spLocks noGrp="1"/>
          </p:cNvSpPr>
          <p:nvPr>
            <p:ph type="title"/>
          </p:nvPr>
        </p:nvSpPr>
        <p:spPr>
          <a:xfrm>
            <a:off x="878116" y="195072"/>
            <a:ext cx="8905964" cy="597408"/>
          </a:xfrm>
        </p:spPr>
        <p:txBody>
          <a:bodyPr>
            <a:normAutofit fontScale="90000"/>
          </a:bodyPr>
          <a:lstStyle/>
          <a:p>
            <a:r>
              <a:rPr lang="en-IN" sz="1400" dirty="0"/>
              <a:t>Line  plot of </a:t>
            </a:r>
            <a:r>
              <a:rPr lang="en-IN" sz="1400" dirty="0" err="1"/>
              <a:t>annual_inc_bucket</a:t>
            </a:r>
            <a:br>
              <a:rPr lang="en-IN" sz="1400" dirty="0"/>
            </a:br>
            <a:br>
              <a:rPr lang="en-IN" sz="1800" dirty="0"/>
            </a:br>
            <a:r>
              <a:rPr lang="en-US" sz="1800" b="1" i="0" dirty="0">
                <a:effectLst/>
                <a:highlight>
                  <a:srgbClr val="FFFFFF"/>
                </a:highlight>
                <a:latin typeface="system-ui"/>
              </a:rPr>
              <a:t>Annual Income:</a:t>
            </a:r>
            <a:r>
              <a:rPr lang="en-US" sz="1800" b="0" i="0" dirty="0">
                <a:effectLst/>
                <a:highlight>
                  <a:srgbClr val="FFFFFF"/>
                </a:highlight>
                <a:latin typeface="system-ui"/>
              </a:rPr>
              <a:t> </a:t>
            </a:r>
            <a:r>
              <a:rPr lang="en-US" sz="1800" b="1" i="0" dirty="0">
                <a:effectLst/>
                <a:highlight>
                  <a:srgbClr val="FFFFFF"/>
                </a:highlight>
                <a:latin typeface="system-ui"/>
              </a:rPr>
              <a:t>1,595</a:t>
            </a:r>
            <a:r>
              <a:rPr lang="en-US" sz="1800" b="0" i="0" dirty="0">
                <a:effectLst/>
                <a:highlight>
                  <a:srgbClr val="FFFFFF"/>
                </a:highlight>
                <a:latin typeface="system-ui"/>
              </a:rPr>
              <a:t> defaults were from applicants earning less than </a:t>
            </a:r>
            <a:r>
              <a:rPr lang="en-US" sz="1800" b="1" i="0" dirty="0">
                <a:effectLst/>
                <a:highlight>
                  <a:srgbClr val="FFFFFF"/>
                </a:highlight>
                <a:latin typeface="system-ui"/>
              </a:rPr>
              <a:t>$40,000</a:t>
            </a:r>
            <a:r>
              <a:rPr lang="en-US" sz="1800" b="0" i="0" dirty="0">
                <a:effectLst/>
                <a:highlight>
                  <a:srgbClr val="FFFFFF"/>
                </a:highlight>
                <a:latin typeface="system-ui"/>
              </a:rPr>
              <a:t> annually. The company should scrutinize low-income applicants more closely, verifying income and repayment capacity thoroughly.</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521880C1-6542-4698-9B68-29F4E06712C9}"/>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7170" name="Picture 2">
            <a:extLst>
              <a:ext uri="{FF2B5EF4-FFF2-40B4-BE49-F238E27FC236}">
                <a16:creationId xmlns:a16="http://schemas.microsoft.com/office/drawing/2014/main" id="{CBEDDC1E-E2CB-7F23-9EBF-85A1E1C39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320" y="1490443"/>
            <a:ext cx="4968240" cy="529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07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07E-99FE-B112-48C1-0BC908CE50E8}"/>
              </a:ext>
            </a:extLst>
          </p:cNvPr>
          <p:cNvSpPr>
            <a:spLocks noGrp="1"/>
          </p:cNvSpPr>
          <p:nvPr>
            <p:ph type="title"/>
          </p:nvPr>
        </p:nvSpPr>
        <p:spPr>
          <a:xfrm>
            <a:off x="813631" y="221899"/>
            <a:ext cx="9389288" cy="681228"/>
          </a:xfrm>
        </p:spPr>
        <p:txBody>
          <a:bodyPr>
            <a:normAutofit fontScale="90000"/>
          </a:bodyPr>
          <a:lstStyle/>
          <a:p>
            <a:r>
              <a:rPr lang="en-IN" sz="1400" dirty="0"/>
              <a:t>Line plot of </a:t>
            </a:r>
            <a:r>
              <a:rPr lang="en-IN" sz="1400" dirty="0" err="1"/>
              <a:t>int_rate_bucket</a:t>
            </a:r>
            <a:br>
              <a:rPr lang="en-IN" sz="1400" dirty="0"/>
            </a:br>
            <a:br>
              <a:rPr lang="en-IN" sz="1800" dirty="0"/>
            </a:br>
            <a:r>
              <a:rPr lang="en-US" sz="1800" b="1" i="0" dirty="0">
                <a:effectLst/>
                <a:highlight>
                  <a:srgbClr val="FFFFFF"/>
                </a:highlight>
                <a:latin typeface="system-ui"/>
              </a:rPr>
              <a:t>Interest Rates:</a:t>
            </a:r>
            <a:r>
              <a:rPr lang="en-US" sz="1800" b="0" i="0" dirty="0">
                <a:effectLst/>
                <a:highlight>
                  <a:srgbClr val="FFFFFF"/>
                </a:highlight>
                <a:latin typeface="system-ui"/>
              </a:rPr>
              <a:t> A significant number of defaults (1,949) occurred with interest rates between </a:t>
            </a:r>
            <a:r>
              <a:rPr lang="en-US" sz="1800" b="1" i="0" dirty="0">
                <a:effectLst/>
                <a:highlight>
                  <a:srgbClr val="FFFFFF"/>
                </a:highlight>
                <a:latin typeface="system-ui"/>
              </a:rPr>
              <a:t>13%-17%</a:t>
            </a:r>
            <a:r>
              <a:rPr lang="en-US" sz="1800" b="0" i="0" dirty="0">
                <a:effectLst/>
                <a:highlight>
                  <a:srgbClr val="FFFFFF"/>
                </a:highlight>
                <a:latin typeface="system-ui"/>
              </a:rPr>
              <a:t>. The company should consider offering lower rates to mitigate default risk.</a:t>
            </a:r>
            <a:br>
              <a:rPr lang="en-US" sz="1800" b="0" i="0" dirty="0">
                <a:effectLst/>
                <a:highlight>
                  <a:srgbClr val="FFFFFF"/>
                </a:highlight>
                <a:latin typeface="system-ui"/>
              </a:rPr>
            </a:br>
            <a:endParaRPr lang="en-IN" sz="1800" dirty="0"/>
          </a:p>
        </p:txBody>
      </p:sp>
      <p:sp>
        <p:nvSpPr>
          <p:cNvPr id="3" name="Slide Number Placeholder 2">
            <a:extLst>
              <a:ext uri="{FF2B5EF4-FFF2-40B4-BE49-F238E27FC236}">
                <a16:creationId xmlns:a16="http://schemas.microsoft.com/office/drawing/2014/main" id="{BDDAF7CB-7DD8-C700-3A59-260C7918DB2A}"/>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8194" name="Picture 2">
            <a:extLst>
              <a:ext uri="{FF2B5EF4-FFF2-40B4-BE49-F238E27FC236}">
                <a16:creationId xmlns:a16="http://schemas.microsoft.com/office/drawing/2014/main" id="{447AD42E-B380-7D06-6973-CEC95D08E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682" y="1226820"/>
            <a:ext cx="5353532" cy="563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ED09-E6CB-83B7-C21A-168EA3571FD1}"/>
              </a:ext>
            </a:extLst>
          </p:cNvPr>
          <p:cNvSpPr>
            <a:spLocks noGrp="1"/>
          </p:cNvSpPr>
          <p:nvPr>
            <p:ph type="title"/>
          </p:nvPr>
        </p:nvSpPr>
        <p:spPr>
          <a:xfrm>
            <a:off x="690456" y="136525"/>
            <a:ext cx="9256184" cy="685039"/>
          </a:xfrm>
        </p:spPr>
        <p:txBody>
          <a:bodyPr>
            <a:normAutofit fontScale="90000"/>
          </a:bodyPr>
          <a:lstStyle/>
          <a:p>
            <a:r>
              <a:rPr lang="en-IN" sz="1400" dirty="0"/>
              <a:t>line plot of </a:t>
            </a:r>
            <a:r>
              <a:rPr lang="en-IN" sz="1400" dirty="0" err="1"/>
              <a:t>loan_amnt_bucket</a:t>
            </a:r>
            <a:br>
              <a:rPr lang="en-IN" sz="1400" dirty="0"/>
            </a:br>
            <a:br>
              <a:rPr lang="en-IN" sz="1800" dirty="0"/>
            </a:br>
            <a:r>
              <a:rPr lang="en-US" sz="1800" b="1" i="0" dirty="0">
                <a:effectLst/>
                <a:highlight>
                  <a:srgbClr val="FFFFFF"/>
                </a:highlight>
                <a:latin typeface="system-ui"/>
              </a:rPr>
              <a:t>Loan Amount:</a:t>
            </a:r>
            <a:r>
              <a:rPr lang="en-US" sz="1800" b="0" i="0" dirty="0">
                <a:effectLst/>
                <a:highlight>
                  <a:srgbClr val="FFFFFF"/>
                </a:highlight>
                <a:latin typeface="system-ui"/>
              </a:rPr>
              <a:t> </a:t>
            </a:r>
            <a:r>
              <a:rPr lang="en-US" sz="1800" b="1" i="0" dirty="0">
                <a:effectLst/>
                <a:highlight>
                  <a:srgbClr val="FFFFFF"/>
                </a:highlight>
                <a:latin typeface="system-ui"/>
              </a:rPr>
              <a:t>1,588</a:t>
            </a:r>
            <a:r>
              <a:rPr lang="en-US" sz="1800" b="0" i="0" dirty="0">
                <a:effectLst/>
                <a:highlight>
                  <a:srgbClr val="FFFFFF"/>
                </a:highlight>
                <a:latin typeface="system-ui"/>
              </a:rPr>
              <a:t> defaults involved loans of </a:t>
            </a:r>
            <a:r>
              <a:rPr lang="en-US" sz="1800" b="1" i="0" dirty="0">
                <a:effectLst/>
                <a:highlight>
                  <a:srgbClr val="FFFFFF"/>
                </a:highlight>
                <a:latin typeface="system-ui"/>
              </a:rPr>
              <a:t>$15,000</a:t>
            </a:r>
            <a:r>
              <a:rPr lang="en-US" sz="1800" b="0" i="0" dirty="0">
                <a:effectLst/>
                <a:highlight>
                  <a:srgbClr val="FFFFFF"/>
                </a:highlight>
                <a:latin typeface="system-ui"/>
              </a:rPr>
              <a:t> or more. High loan amounts should be granted only to applicants with strong credit histories and repayment capabilities.</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4091E780-937E-E00F-CDAF-187A2E86751E}"/>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9218" name="Picture 2">
            <a:extLst>
              <a:ext uri="{FF2B5EF4-FFF2-40B4-BE49-F238E27FC236}">
                <a16:creationId xmlns:a16="http://schemas.microsoft.com/office/drawing/2014/main" id="{601D92D3-00FB-42C2-9571-1FA1669FF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625" y="1073151"/>
            <a:ext cx="5282229" cy="564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38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96EC-F9E2-43B4-DACB-131993E78F65}"/>
              </a:ext>
            </a:extLst>
          </p:cNvPr>
          <p:cNvSpPr>
            <a:spLocks noGrp="1"/>
          </p:cNvSpPr>
          <p:nvPr>
            <p:ph type="title"/>
          </p:nvPr>
        </p:nvSpPr>
        <p:spPr>
          <a:xfrm>
            <a:off x="869083" y="136525"/>
            <a:ext cx="9389288" cy="1362456"/>
          </a:xfrm>
        </p:spPr>
        <p:txBody>
          <a:bodyPr>
            <a:normAutofit/>
          </a:bodyPr>
          <a:lstStyle/>
          <a:p>
            <a:r>
              <a:rPr lang="en-IN" sz="1400" dirty="0"/>
              <a:t>Line plot of </a:t>
            </a:r>
            <a:r>
              <a:rPr lang="en-IN" sz="1400" dirty="0" err="1"/>
              <a:t>dti_bucket</a:t>
            </a:r>
            <a:br>
              <a:rPr lang="en-IN" sz="1400" dirty="0"/>
            </a:br>
            <a:br>
              <a:rPr lang="en-IN" sz="1400" dirty="0"/>
            </a:br>
            <a:r>
              <a:rPr lang="en-US" sz="1600" b="1" i="0" dirty="0">
                <a:effectLst/>
                <a:highlight>
                  <a:srgbClr val="FFFFFF"/>
                </a:highlight>
                <a:latin typeface="system-ui"/>
              </a:rPr>
              <a:t>Debt-to-Income Ratio:</a:t>
            </a:r>
            <a:r>
              <a:rPr lang="en-US" sz="1600" b="0" i="0" dirty="0">
                <a:effectLst/>
                <a:highlight>
                  <a:srgbClr val="FFFFFF"/>
                </a:highlight>
                <a:latin typeface="system-ui"/>
              </a:rPr>
              <a:t> </a:t>
            </a:r>
            <a:r>
              <a:rPr lang="en-US" sz="1600" b="1" i="0" dirty="0">
                <a:effectLst/>
                <a:highlight>
                  <a:srgbClr val="FFFFFF"/>
                </a:highlight>
                <a:latin typeface="system-ui"/>
              </a:rPr>
              <a:t>1,165</a:t>
            </a:r>
            <a:r>
              <a:rPr lang="en-US" sz="1600" b="0" i="0" dirty="0">
                <a:effectLst/>
                <a:highlight>
                  <a:srgbClr val="FFFFFF"/>
                </a:highlight>
                <a:latin typeface="system-ui"/>
              </a:rPr>
              <a:t> defaults were from applicants with high debt-to-income ratios. Strict ratio requirements should be enforced to prevent lending to over-indebted individuals.</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8B0239FD-46B6-B793-D74F-332D65615446}"/>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11266" name="Picture 2">
            <a:extLst>
              <a:ext uri="{FF2B5EF4-FFF2-40B4-BE49-F238E27FC236}">
                <a16:creationId xmlns:a16="http://schemas.microsoft.com/office/drawing/2014/main" id="{40048E56-7496-03E1-FD07-88DE51559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920" y="1153705"/>
            <a:ext cx="4996815" cy="556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5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2D29-22A4-C88D-D23C-1FDEBBCB4B8D}"/>
              </a:ext>
            </a:extLst>
          </p:cNvPr>
          <p:cNvSpPr>
            <a:spLocks noGrp="1"/>
          </p:cNvSpPr>
          <p:nvPr>
            <p:ph type="title"/>
          </p:nvPr>
        </p:nvSpPr>
        <p:spPr>
          <a:xfrm>
            <a:off x="639844" y="136525"/>
            <a:ext cx="9712960" cy="516128"/>
          </a:xfrm>
        </p:spPr>
        <p:txBody>
          <a:bodyPr>
            <a:normAutofit fontScale="90000"/>
          </a:bodyPr>
          <a:lstStyle/>
          <a:p>
            <a:r>
              <a:rPr lang="en-IN" sz="1400" dirty="0"/>
              <a:t>Line plot for </a:t>
            </a:r>
            <a:r>
              <a:rPr lang="en-IN" sz="1400" dirty="0" err="1"/>
              <a:t>revol_util_bucket</a:t>
            </a:r>
            <a:br>
              <a:rPr lang="en-IN" sz="1400" dirty="0"/>
            </a:br>
            <a:br>
              <a:rPr lang="en-IN" sz="1400" dirty="0"/>
            </a:br>
            <a:r>
              <a:rPr lang="en-US" sz="1800" b="1" i="0" dirty="0">
                <a:effectLst/>
                <a:highlight>
                  <a:srgbClr val="FFFFFF"/>
                </a:highlight>
                <a:latin typeface="system-ui"/>
              </a:rPr>
              <a:t>Revolving Line Utilization Rate (RLUR):</a:t>
            </a:r>
            <a:r>
              <a:rPr lang="en-US" sz="1800" b="0" i="0" dirty="0">
                <a:effectLst/>
                <a:highlight>
                  <a:srgbClr val="FFFFFF"/>
                </a:highlight>
                <a:latin typeface="system-ui"/>
              </a:rPr>
              <a:t> Defaults were highest among those with </a:t>
            </a:r>
            <a:r>
              <a:rPr lang="en-US" sz="1800" b="1" i="0" dirty="0">
                <a:effectLst/>
                <a:highlight>
                  <a:srgbClr val="FFFFFF"/>
                </a:highlight>
                <a:latin typeface="system-ui"/>
              </a:rPr>
              <a:t>Poor (50%-75%)</a:t>
            </a:r>
            <a:r>
              <a:rPr lang="en-US" sz="1800" b="0" i="0" dirty="0">
                <a:effectLst/>
                <a:highlight>
                  <a:srgbClr val="FFFFFF"/>
                </a:highlight>
                <a:latin typeface="system-ui"/>
              </a:rPr>
              <a:t> and </a:t>
            </a:r>
            <a:r>
              <a:rPr lang="en-US" sz="1800" b="1" i="0" dirty="0">
                <a:effectLst/>
                <a:highlight>
                  <a:srgbClr val="FFFFFF"/>
                </a:highlight>
                <a:latin typeface="system-ui"/>
              </a:rPr>
              <a:t>Very Poor (75%-100%)</a:t>
            </a:r>
            <a:r>
              <a:rPr lang="en-US" sz="1800" b="0" i="0" dirty="0">
                <a:effectLst/>
                <a:highlight>
                  <a:srgbClr val="FFFFFF"/>
                </a:highlight>
                <a:latin typeface="system-ui"/>
              </a:rPr>
              <a:t> RLUR, at 1,527 and 1,502 respectively. RLUR should be a key consideration in lending decisions to gauge credit utilizations to gauge credit utilization.</a:t>
            </a:r>
            <a:br>
              <a:rPr lang="en-US" sz="800" b="0" i="0" dirty="0">
                <a:effectLst/>
                <a:highlight>
                  <a:srgbClr val="FFFFFF"/>
                </a:highlight>
                <a:latin typeface="system-ui"/>
              </a:rPr>
            </a:br>
            <a:endParaRPr lang="en-IN" sz="1400" dirty="0"/>
          </a:p>
        </p:txBody>
      </p:sp>
      <p:sp>
        <p:nvSpPr>
          <p:cNvPr id="3" name="Slide Number Placeholder 2">
            <a:extLst>
              <a:ext uri="{FF2B5EF4-FFF2-40B4-BE49-F238E27FC236}">
                <a16:creationId xmlns:a16="http://schemas.microsoft.com/office/drawing/2014/main" id="{89F0224C-9C53-53BE-5C3C-2C7D09E697B9}"/>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12290" name="Picture 2">
            <a:extLst>
              <a:ext uri="{FF2B5EF4-FFF2-40B4-BE49-F238E27FC236}">
                <a16:creationId xmlns:a16="http://schemas.microsoft.com/office/drawing/2014/main" id="{26D0941A-FCBD-BEE5-4D42-0682A6C4B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196" y="1218619"/>
            <a:ext cx="5178056" cy="550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17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8713" y="0"/>
            <a:ext cx="6343650" cy="750014"/>
          </a:xfrm>
        </p:spPr>
        <p:txBody>
          <a:bodyPr>
            <a:normAutofit/>
          </a:bodyPr>
          <a:lstStyle/>
          <a:p>
            <a:r>
              <a:rPr lang="en-US" dirty="0">
                <a:latin typeface="Times New Roman" panose="02020603050405020304" pitchFamily="18" charset="0"/>
                <a:cs typeface="Times New Roman" panose="02020603050405020304" pitchFamily="18" charset="0"/>
              </a:rPr>
              <a:t>Agenda</a:t>
            </a:r>
            <a:endParaRPr lang="en-ZA"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750014"/>
            <a:ext cx="6338887" cy="5558317"/>
          </a:xfrm>
        </p:spPr>
        <p:txBody>
          <a:bodyPr>
            <a:normAutofit/>
          </a:bodyPr>
          <a:lstStyle/>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 Understanding</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 Cleaning and Manipulation </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Data Analysis</a:t>
            </a:r>
          </a:p>
          <a:p>
            <a:pPr marL="800100" lvl="1"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Univariate Analysis</a:t>
            </a:r>
          </a:p>
          <a:p>
            <a:pPr marL="800100" lvl="1"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Bivariate Analysis</a:t>
            </a:r>
          </a:p>
          <a:p>
            <a:pPr marL="800100" lvl="1"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Multivariate Analysis</a:t>
            </a:r>
          </a:p>
          <a:p>
            <a:pPr marL="800100" lvl="1"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Correlation Matrix</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Conclusions &amp; Recommendations</a:t>
            </a:r>
          </a:p>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 &amp; links</a:t>
            </a:r>
          </a:p>
          <a:p>
            <a:endParaRPr lang="en-US" dirty="0">
              <a:solidFill>
                <a:srgbClr val="091E42"/>
              </a:solidFill>
              <a:latin typeface="freight-text-pro"/>
            </a:endParaRPr>
          </a:p>
          <a:p>
            <a:pPr marL="800100" lvl="1" indent="-342900">
              <a:buFont typeface="Wingdings" panose="05000000000000000000" pitchFamily="2" charset="2"/>
              <a:buChar char="v"/>
            </a:pPr>
            <a:endParaRPr lang="en-US" dirty="0">
              <a:solidFill>
                <a:srgbClr val="091E42"/>
              </a:solidFill>
              <a:latin typeface="freight-text-pro"/>
            </a:endParaRPr>
          </a:p>
          <a:p>
            <a:pPr marL="800100" lvl="1" indent="-342900">
              <a:buFont typeface="Wingdings" panose="05000000000000000000" pitchFamily="2" charset="2"/>
              <a:buChar char="v"/>
            </a:pPr>
            <a:endParaRPr lang="en-US" dirty="0">
              <a:solidFill>
                <a:srgbClr val="091E42"/>
              </a:solidFill>
              <a:latin typeface="freight-text-pro"/>
            </a:endParaRPr>
          </a:p>
          <a:p>
            <a:pPr marL="800100" lvl="1" indent="-342900">
              <a:buFont typeface="Wingdings" panose="05000000000000000000" pitchFamily="2" charset="2"/>
              <a:buChar char="v"/>
            </a:pPr>
            <a:endParaRPr lang="en-US" b="0" i="0" dirty="0">
              <a:solidFill>
                <a:srgbClr val="091E42"/>
              </a:solidFill>
              <a:effectLst/>
              <a:latin typeface="freight-text-pro"/>
            </a:endParaRP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F3D4-1E39-2BD1-D025-2429B4B80A81}"/>
              </a:ext>
            </a:extLst>
          </p:cNvPr>
          <p:cNvSpPr>
            <a:spLocks noGrp="1"/>
          </p:cNvSpPr>
          <p:nvPr>
            <p:ph type="title"/>
          </p:nvPr>
        </p:nvSpPr>
        <p:spPr/>
        <p:txBody>
          <a:bodyPr/>
          <a:lstStyle/>
          <a:p>
            <a:r>
              <a:rPr lang="en-IN" dirty="0"/>
              <a:t>Bivariate Analysis</a:t>
            </a:r>
          </a:p>
        </p:txBody>
      </p:sp>
      <p:sp>
        <p:nvSpPr>
          <p:cNvPr id="3" name="Slide Number Placeholder 2">
            <a:extLst>
              <a:ext uri="{FF2B5EF4-FFF2-40B4-BE49-F238E27FC236}">
                <a16:creationId xmlns:a16="http://schemas.microsoft.com/office/drawing/2014/main" id="{A9EF7492-4AAE-73EA-D96C-3680A57135F4}"/>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4" name="Content Placeholder 3">
            <a:extLst>
              <a:ext uri="{FF2B5EF4-FFF2-40B4-BE49-F238E27FC236}">
                <a16:creationId xmlns:a16="http://schemas.microsoft.com/office/drawing/2014/main" id="{695C0855-354E-CDCB-C18C-8CF57BE504ED}"/>
              </a:ext>
            </a:extLst>
          </p:cNvPr>
          <p:cNvSpPr>
            <a:spLocks noGrp="1"/>
          </p:cNvSpPr>
          <p:nvPr>
            <p:ph sz="half" idx="14"/>
          </p:nvPr>
        </p:nvSpPr>
        <p:spPr>
          <a:xfrm>
            <a:off x="771734" y="2590800"/>
            <a:ext cx="8880266" cy="3505200"/>
          </a:xfrm>
        </p:spPr>
        <p:txBody>
          <a:bodyPr/>
          <a:lstStyle/>
          <a:p>
            <a:pPr algn="l"/>
            <a:r>
              <a:rPr lang="en-US" b="0" i="0" dirty="0">
                <a:effectLst/>
                <a:highlight>
                  <a:srgbClr val="FFFFFF"/>
                </a:highlight>
                <a:latin typeface="system-ui"/>
              </a:rPr>
              <a:t>For Bivariate Analysis, </a:t>
            </a:r>
            <a:r>
              <a:rPr lang="en-US" b="1" i="0" dirty="0" err="1">
                <a:effectLst/>
                <a:highlight>
                  <a:srgbClr val="FFFFFF"/>
                </a:highlight>
                <a:latin typeface="system-ui"/>
              </a:rPr>
              <a:t>Loan_Status</a:t>
            </a:r>
            <a:r>
              <a:rPr lang="en-US" b="0" i="0" dirty="0">
                <a:effectLst/>
                <a:highlight>
                  <a:srgbClr val="FFFFFF"/>
                </a:highlight>
                <a:latin typeface="system-ui"/>
              </a:rPr>
              <a:t> is considered as one variable, representing </a:t>
            </a:r>
            <a:r>
              <a:rPr lang="en-US" b="0" i="0" dirty="0" err="1">
                <a:effectLst/>
                <a:highlight>
                  <a:srgbClr val="FFFFFF"/>
                </a:highlight>
                <a:latin typeface="system-ui"/>
              </a:rPr>
              <a:t>Fully_Paid</a:t>
            </a:r>
            <a:r>
              <a:rPr lang="en-US" b="0" i="0" dirty="0">
                <a:effectLst/>
                <a:highlight>
                  <a:srgbClr val="FFFFFF"/>
                </a:highlight>
                <a:latin typeface="system-ui"/>
              </a:rPr>
              <a:t> and </a:t>
            </a:r>
            <a:r>
              <a:rPr lang="en-US" b="0" i="0" dirty="0" err="1">
                <a:effectLst/>
                <a:highlight>
                  <a:srgbClr val="FFFFFF"/>
                </a:highlight>
                <a:latin typeface="system-ui"/>
              </a:rPr>
              <a:t>Charged_Off</a:t>
            </a:r>
            <a:r>
              <a:rPr lang="en-US" b="0" i="0" dirty="0">
                <a:effectLst/>
                <a:highlight>
                  <a:srgbClr val="FFFFFF"/>
                </a:highlight>
                <a:latin typeface="system-ui"/>
              </a:rPr>
              <a:t> states. </a:t>
            </a:r>
          </a:p>
          <a:p>
            <a:pPr algn="l"/>
            <a:r>
              <a:rPr lang="en-US" b="0" i="0" dirty="0">
                <a:effectLst/>
                <a:highlight>
                  <a:srgbClr val="FFFFFF"/>
                </a:highlight>
                <a:latin typeface="system-ui"/>
              </a:rPr>
              <a:t>The </a:t>
            </a:r>
            <a:r>
              <a:rPr lang="en-US" b="1" i="0" dirty="0">
                <a:effectLst/>
                <a:highlight>
                  <a:srgbClr val="FFFFFF"/>
                </a:highlight>
                <a:latin typeface="system-ui"/>
              </a:rPr>
              <a:t>Default Rate</a:t>
            </a:r>
            <a:r>
              <a:rPr lang="en-US" b="0" i="0" dirty="0">
                <a:effectLst/>
                <a:highlight>
                  <a:srgbClr val="FFFFFF"/>
                </a:highlight>
                <a:latin typeface="system-ui"/>
              </a:rPr>
              <a:t> or </a:t>
            </a:r>
            <a:r>
              <a:rPr lang="en-US" b="1" i="0" dirty="0" err="1">
                <a:effectLst/>
                <a:highlight>
                  <a:srgbClr val="FFFFFF"/>
                </a:highlight>
                <a:latin typeface="system-ui"/>
              </a:rPr>
              <a:t>Charged_Off</a:t>
            </a:r>
            <a:r>
              <a:rPr lang="en-US" b="1" i="0" dirty="0">
                <a:effectLst/>
                <a:highlight>
                  <a:srgbClr val="FFFFFF"/>
                </a:highlight>
                <a:latin typeface="system-ui"/>
              </a:rPr>
              <a:t> percentage</a:t>
            </a:r>
            <a:r>
              <a:rPr lang="en-US" b="0" i="0" dirty="0">
                <a:effectLst/>
                <a:highlight>
                  <a:srgbClr val="FFFFFF"/>
                </a:highlight>
                <a:latin typeface="system-ui"/>
              </a:rPr>
              <a:t> is considered as the second variable against various other parameters such as grade, </a:t>
            </a:r>
            <a:r>
              <a:rPr lang="en-US" b="0" i="0" dirty="0" err="1">
                <a:effectLst/>
                <a:highlight>
                  <a:srgbClr val="FFFFFF"/>
                </a:highlight>
                <a:latin typeface="system-ui"/>
              </a:rPr>
              <a:t>sub_grade</a:t>
            </a:r>
            <a:r>
              <a:rPr lang="en-US" b="0" i="0" dirty="0">
                <a:effectLst/>
                <a:highlight>
                  <a:srgbClr val="FFFFFF"/>
                </a:highlight>
                <a:latin typeface="system-ui"/>
              </a:rPr>
              <a:t>, </a:t>
            </a:r>
            <a:r>
              <a:rPr lang="en-US" b="0" i="0" dirty="0" err="1">
                <a:effectLst/>
                <a:highlight>
                  <a:srgbClr val="FFFFFF"/>
                </a:highlight>
                <a:latin typeface="system-ui"/>
              </a:rPr>
              <a:t>emp_length</a:t>
            </a:r>
            <a:r>
              <a:rPr lang="en-US" b="0" i="0" dirty="0">
                <a:effectLst/>
                <a:highlight>
                  <a:srgbClr val="FFFFFF"/>
                </a:highlight>
                <a:latin typeface="system-ui"/>
              </a:rPr>
              <a:t>, purpose, </a:t>
            </a:r>
            <a:r>
              <a:rPr lang="en-US" b="0" i="0" dirty="0" err="1">
                <a:effectLst/>
                <a:highlight>
                  <a:srgbClr val="FFFFFF"/>
                </a:highlight>
                <a:latin typeface="system-ui"/>
              </a:rPr>
              <a:t>home_ownership</a:t>
            </a:r>
            <a:r>
              <a:rPr lang="en-US" b="0" i="0" dirty="0">
                <a:effectLst/>
                <a:highlight>
                  <a:srgbClr val="FFFFFF"/>
                </a:highlight>
                <a:latin typeface="system-ui"/>
              </a:rPr>
              <a:t>, and </a:t>
            </a:r>
            <a:r>
              <a:rPr lang="en-US" b="0" i="0" dirty="0" err="1">
                <a:effectLst/>
                <a:highlight>
                  <a:srgbClr val="FFFFFF"/>
                </a:highlight>
                <a:latin typeface="system-ui"/>
              </a:rPr>
              <a:t>verification_status</a:t>
            </a:r>
            <a:r>
              <a:rPr lang="en-US" b="0" i="0" dirty="0">
                <a:effectLst/>
                <a:highlight>
                  <a:srgbClr val="FFFFFF"/>
                </a:highlight>
                <a:latin typeface="system-ui"/>
              </a:rPr>
              <a:t>.</a:t>
            </a:r>
          </a:p>
          <a:p>
            <a:br>
              <a:rPr lang="en-US" b="0" i="0" dirty="0">
                <a:effectLst/>
                <a:highlight>
                  <a:srgbClr val="FFFFFF"/>
                </a:highlight>
                <a:latin typeface="system-ui"/>
              </a:rPr>
            </a:br>
            <a:endParaRPr lang="en-IN" dirty="0"/>
          </a:p>
        </p:txBody>
      </p:sp>
    </p:spTree>
    <p:extLst>
      <p:ext uri="{BB962C8B-B14F-4D97-AF65-F5344CB8AC3E}">
        <p14:creationId xmlns:p14="http://schemas.microsoft.com/office/powerpoint/2010/main" val="60820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7889-434C-353F-08FE-4C7799F0DA86}"/>
              </a:ext>
            </a:extLst>
          </p:cNvPr>
          <p:cNvSpPr>
            <a:spLocks noGrp="1"/>
          </p:cNvSpPr>
          <p:nvPr>
            <p:ph type="title"/>
          </p:nvPr>
        </p:nvSpPr>
        <p:spPr>
          <a:xfrm>
            <a:off x="914400" y="256032"/>
            <a:ext cx="9246624" cy="709168"/>
          </a:xfrm>
        </p:spPr>
        <p:txBody>
          <a:bodyPr>
            <a:normAutofit fontScale="90000"/>
          </a:bodyPr>
          <a:lstStyle/>
          <a:p>
            <a:r>
              <a:rPr lang="en-IN" sz="1400" dirty="0"/>
              <a:t>Grade and Loan status</a:t>
            </a:r>
            <a:br>
              <a:rPr lang="en-IN" sz="1400" dirty="0"/>
            </a:br>
            <a:br>
              <a:rPr lang="en-IN" sz="1400" dirty="0"/>
            </a:br>
            <a:r>
              <a:rPr lang="en-US" sz="1600" b="0" i="0" dirty="0">
                <a:effectLst/>
                <a:highlight>
                  <a:srgbClr val="FFFFFF"/>
                </a:highlight>
                <a:latin typeface="system-ui"/>
              </a:rPr>
              <a:t>Grade B has a high number of default applicants (1335), whereas in relative numbers, Grade G has 38% of applicants defaulting.</a:t>
            </a:r>
            <a:endParaRPr lang="en-IN" sz="1600" dirty="0"/>
          </a:p>
        </p:txBody>
      </p:sp>
      <p:sp>
        <p:nvSpPr>
          <p:cNvPr id="3" name="Slide Number Placeholder 2">
            <a:extLst>
              <a:ext uri="{FF2B5EF4-FFF2-40B4-BE49-F238E27FC236}">
                <a16:creationId xmlns:a16="http://schemas.microsoft.com/office/drawing/2014/main" id="{BCB61867-3935-AC0F-A41D-6E155A54C591}"/>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4" name="Content Placeholder 3">
            <a:extLst>
              <a:ext uri="{FF2B5EF4-FFF2-40B4-BE49-F238E27FC236}">
                <a16:creationId xmlns:a16="http://schemas.microsoft.com/office/drawing/2014/main" id="{55B3AD95-DD38-4F34-268A-62613EE136CC}"/>
              </a:ext>
            </a:extLst>
          </p:cNvPr>
          <p:cNvSpPr>
            <a:spLocks noGrp="1"/>
          </p:cNvSpPr>
          <p:nvPr>
            <p:ph sz="half" idx="14"/>
          </p:nvPr>
        </p:nvSpPr>
        <p:spPr/>
        <p:txBody>
          <a:bodyPr/>
          <a:lstStyle/>
          <a:p>
            <a:endParaRPr lang="en-IN"/>
          </a:p>
        </p:txBody>
      </p:sp>
      <p:sp>
        <p:nvSpPr>
          <p:cNvPr id="5" name="Content Placeholder 4">
            <a:extLst>
              <a:ext uri="{FF2B5EF4-FFF2-40B4-BE49-F238E27FC236}">
                <a16:creationId xmlns:a16="http://schemas.microsoft.com/office/drawing/2014/main" id="{A88F0686-60F2-D2BA-32D9-94EED857B7BE}"/>
              </a:ext>
            </a:extLst>
          </p:cNvPr>
          <p:cNvSpPr>
            <a:spLocks noGrp="1"/>
          </p:cNvSpPr>
          <p:nvPr>
            <p:ph sz="half" idx="15"/>
          </p:nvPr>
        </p:nvSpPr>
        <p:spPr/>
        <p:txBody>
          <a:bodyPr/>
          <a:lstStyle/>
          <a:p>
            <a:endParaRPr lang="en-IN"/>
          </a:p>
        </p:txBody>
      </p:sp>
      <p:pic>
        <p:nvPicPr>
          <p:cNvPr id="13314" name="Picture 2">
            <a:extLst>
              <a:ext uri="{FF2B5EF4-FFF2-40B4-BE49-F238E27FC236}">
                <a16:creationId xmlns:a16="http://schemas.microsoft.com/office/drawing/2014/main" id="{C6B5EEE4-DADC-9FA2-B272-F43DD0EC4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66" y="1295400"/>
            <a:ext cx="10980629" cy="541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39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08D1-4FBB-9AC6-7D1B-D13DB2CD62AF}"/>
              </a:ext>
            </a:extLst>
          </p:cNvPr>
          <p:cNvSpPr>
            <a:spLocks noGrp="1"/>
          </p:cNvSpPr>
          <p:nvPr>
            <p:ph type="title"/>
          </p:nvPr>
        </p:nvSpPr>
        <p:spPr>
          <a:xfrm>
            <a:off x="783314" y="362830"/>
            <a:ext cx="9185064" cy="681228"/>
          </a:xfrm>
        </p:spPr>
        <p:txBody>
          <a:bodyPr>
            <a:normAutofit fontScale="90000"/>
          </a:bodyPr>
          <a:lstStyle/>
          <a:p>
            <a:r>
              <a:rPr lang="en-IN" sz="1400" dirty="0" err="1"/>
              <a:t>Sub_grade</a:t>
            </a:r>
            <a:r>
              <a:rPr lang="en-IN" sz="1400" dirty="0"/>
              <a:t> and </a:t>
            </a:r>
            <a:r>
              <a:rPr lang="en-IN" sz="1400" dirty="0" err="1"/>
              <a:t>loan_status</a:t>
            </a:r>
            <a:br>
              <a:rPr lang="en-IN" sz="1400" dirty="0"/>
            </a:br>
            <a:br>
              <a:rPr lang="en-IN" sz="1600" dirty="0"/>
            </a:br>
            <a:r>
              <a:rPr lang="en-US" sz="1600" b="0" i="0" dirty="0">
                <a:effectLst/>
                <a:highlight>
                  <a:srgbClr val="FFFFFF"/>
                </a:highlight>
                <a:latin typeface="system-ui"/>
              </a:rPr>
              <a:t>Subgrades B3, B4, and B5 as they are more likely to charge off in absolute numbers. Also, note subgrades F3 and G3, where the default rate is more than 50%.</a:t>
            </a:r>
            <a:endParaRPr lang="en-IN" sz="1600" dirty="0"/>
          </a:p>
        </p:txBody>
      </p:sp>
      <p:sp>
        <p:nvSpPr>
          <p:cNvPr id="3" name="Slide Number Placeholder 2">
            <a:extLst>
              <a:ext uri="{FF2B5EF4-FFF2-40B4-BE49-F238E27FC236}">
                <a16:creationId xmlns:a16="http://schemas.microsoft.com/office/drawing/2014/main" id="{F731EEFB-1047-BADB-CB5F-E71FDB129407}"/>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14338" name="Picture 2">
            <a:extLst>
              <a:ext uri="{FF2B5EF4-FFF2-40B4-BE49-F238E27FC236}">
                <a16:creationId xmlns:a16="http://schemas.microsoft.com/office/drawing/2014/main" id="{3CFC55D3-5B83-E6CE-4779-6413D6D5F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00" y="1577340"/>
            <a:ext cx="10322560" cy="509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0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A4F2-21AE-E4E9-174B-626B0E1E7C00}"/>
              </a:ext>
            </a:extLst>
          </p:cNvPr>
          <p:cNvSpPr>
            <a:spLocks noGrp="1"/>
          </p:cNvSpPr>
          <p:nvPr>
            <p:ph type="title"/>
          </p:nvPr>
        </p:nvSpPr>
        <p:spPr>
          <a:xfrm>
            <a:off x="675727" y="418592"/>
            <a:ext cx="10004320" cy="304422"/>
          </a:xfrm>
        </p:spPr>
        <p:txBody>
          <a:bodyPr>
            <a:normAutofit fontScale="90000"/>
          </a:bodyPr>
          <a:lstStyle/>
          <a:p>
            <a:r>
              <a:rPr lang="en-IN" sz="1400" dirty="0" err="1"/>
              <a:t>Emp_length</a:t>
            </a:r>
            <a:r>
              <a:rPr lang="en-IN" sz="1400" dirty="0"/>
              <a:t> and loan status</a:t>
            </a:r>
            <a:br>
              <a:rPr lang="en-IN" sz="1400" dirty="0"/>
            </a:br>
            <a:br>
              <a:rPr lang="en-IN" sz="1800" dirty="0"/>
            </a:br>
            <a:r>
              <a:rPr lang="en-IN" sz="1800" b="0" dirty="0">
                <a:highlight>
                  <a:srgbClr val="FFFFFF"/>
                </a:highlight>
                <a:latin typeface="system-ui"/>
              </a:rPr>
              <a:t>L</a:t>
            </a:r>
            <a:r>
              <a:rPr lang="en-US" sz="1800" b="0" dirty="0" err="1">
                <a:highlight>
                  <a:srgbClr val="FFFFFF"/>
                </a:highlight>
                <a:latin typeface="system-ui"/>
              </a:rPr>
              <a:t>oan</a:t>
            </a:r>
            <a:r>
              <a:rPr lang="en-US" sz="1800" b="0" dirty="0">
                <a:highlight>
                  <a:srgbClr val="FFFFFF"/>
                </a:highlight>
                <a:latin typeface="system-ui"/>
              </a:rPr>
              <a:t> </a:t>
            </a:r>
            <a:r>
              <a:rPr lang="en-US" sz="1800" b="0" i="0" dirty="0">
                <a:effectLst/>
                <a:highlight>
                  <a:srgbClr val="FFFFFF"/>
                </a:highlight>
                <a:latin typeface="system-ui"/>
              </a:rPr>
              <a:t>applicants with ten or more years of experience are more likely to default in absolute numbers, whereas in relative numbers, applicants with 8 years of experience have an 18% default rate.</a:t>
            </a:r>
            <a:br>
              <a:rPr lang="en-IN" sz="1800" dirty="0"/>
            </a:br>
            <a:br>
              <a:rPr lang="en-IN" sz="1400" dirty="0"/>
            </a:br>
            <a:endParaRPr lang="en-IN" sz="1400" dirty="0"/>
          </a:p>
        </p:txBody>
      </p:sp>
      <p:sp>
        <p:nvSpPr>
          <p:cNvPr id="3" name="Slide Number Placeholder 2">
            <a:extLst>
              <a:ext uri="{FF2B5EF4-FFF2-40B4-BE49-F238E27FC236}">
                <a16:creationId xmlns:a16="http://schemas.microsoft.com/office/drawing/2014/main" id="{9C3B5069-38A7-2A1B-6168-B4EF68EA33E0}"/>
              </a:ext>
            </a:extLst>
          </p:cNvPr>
          <p:cNvSpPr>
            <a:spLocks noGrp="1"/>
          </p:cNvSpPr>
          <p:nvPr>
            <p:ph type="sldNum" sz="quarter" idx="12"/>
          </p:nvPr>
        </p:nvSpPr>
        <p:spPr/>
        <p:txBody>
          <a:bodyPr/>
          <a:lstStyle/>
          <a:p>
            <a:fld id="{B5CEABB6-07DC-46E8-9B57-56EC44A396E5}" type="slidenum">
              <a:rPr lang="en-US" smtClean="0"/>
              <a:pPr/>
              <a:t>23</a:t>
            </a:fld>
            <a:endParaRPr lang="en-US" dirty="0"/>
          </a:p>
        </p:txBody>
      </p:sp>
      <p:pic>
        <p:nvPicPr>
          <p:cNvPr id="15362" name="Picture 2">
            <a:extLst>
              <a:ext uri="{FF2B5EF4-FFF2-40B4-BE49-F238E27FC236}">
                <a16:creationId xmlns:a16="http://schemas.microsoft.com/office/drawing/2014/main" id="{DEEF5404-E0B7-68BF-A5E0-B9AAB7D8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12" y="1577340"/>
            <a:ext cx="10427335" cy="514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231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A642-D125-42A4-C9D5-F86B2EBC5AEF}"/>
              </a:ext>
            </a:extLst>
          </p:cNvPr>
          <p:cNvSpPr>
            <a:spLocks noGrp="1"/>
          </p:cNvSpPr>
          <p:nvPr>
            <p:ph type="title"/>
          </p:nvPr>
        </p:nvSpPr>
        <p:spPr>
          <a:xfrm>
            <a:off x="919268" y="239965"/>
            <a:ext cx="9213560" cy="589375"/>
          </a:xfrm>
        </p:spPr>
        <p:txBody>
          <a:bodyPr>
            <a:normAutofit fontScale="90000"/>
          </a:bodyPr>
          <a:lstStyle/>
          <a:p>
            <a:pPr algn="l"/>
            <a:r>
              <a:rPr lang="en-IN" sz="1400" dirty="0"/>
              <a:t>Purpose and loan status</a:t>
            </a:r>
            <a:br>
              <a:rPr lang="en-IN" sz="1400" dirty="0"/>
            </a:br>
            <a:br>
              <a:rPr lang="en-IN" sz="1800" dirty="0"/>
            </a:br>
            <a:r>
              <a:rPr lang="en-US" sz="1800" b="0" i="0" dirty="0">
                <a:effectLst/>
                <a:highlight>
                  <a:srgbClr val="FFFFFF"/>
                </a:highlight>
                <a:latin typeface="system-ui"/>
              </a:rPr>
              <a:t>Applicants seeking loans for debt consolidation are high in absolute terms, which may result in a vicious debt cycle if financial discipline isn't followed. In relative terms, loans taken for small businesses have a higher percentage of defaults.</a:t>
            </a:r>
            <a:br>
              <a:rPr lang="en-US" sz="1800" b="0" i="0" dirty="0">
                <a:effectLst/>
                <a:highlight>
                  <a:srgbClr val="FFFFFF"/>
                </a:highlight>
                <a:latin typeface="system-ui"/>
              </a:rPr>
            </a:br>
            <a:br>
              <a:rPr lang="en-US" sz="800" dirty="0"/>
            </a:br>
            <a:endParaRPr lang="en-IN" sz="1400" dirty="0"/>
          </a:p>
        </p:txBody>
      </p:sp>
      <p:sp>
        <p:nvSpPr>
          <p:cNvPr id="3" name="Slide Number Placeholder 2">
            <a:extLst>
              <a:ext uri="{FF2B5EF4-FFF2-40B4-BE49-F238E27FC236}">
                <a16:creationId xmlns:a16="http://schemas.microsoft.com/office/drawing/2014/main" id="{88B83FA3-B044-642C-01C0-ED16A935BE38}"/>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16386" name="Picture 2">
            <a:extLst>
              <a:ext uri="{FF2B5EF4-FFF2-40B4-BE49-F238E27FC236}">
                <a16:creationId xmlns:a16="http://schemas.microsoft.com/office/drawing/2014/main" id="{8D4202BE-068F-E48D-61BC-1ACDF4F3E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28" y="1527352"/>
            <a:ext cx="10160424" cy="501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3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919E-2B6D-50A1-686F-3A90748935E6}"/>
              </a:ext>
            </a:extLst>
          </p:cNvPr>
          <p:cNvSpPr>
            <a:spLocks noGrp="1"/>
          </p:cNvSpPr>
          <p:nvPr>
            <p:ph type="title"/>
          </p:nvPr>
        </p:nvSpPr>
        <p:spPr>
          <a:xfrm>
            <a:off x="771736" y="630298"/>
            <a:ext cx="10351559" cy="638048"/>
          </a:xfrm>
        </p:spPr>
        <p:txBody>
          <a:bodyPr>
            <a:normAutofit fontScale="90000"/>
          </a:bodyPr>
          <a:lstStyle/>
          <a:p>
            <a:r>
              <a:rPr lang="en-IN" sz="1400" dirty="0"/>
              <a:t>Home ownership and loan status</a:t>
            </a:r>
            <a:br>
              <a:rPr lang="en-IN" sz="1400" dirty="0"/>
            </a:br>
            <a:br>
              <a:rPr lang="en-IN" sz="1400" dirty="0"/>
            </a:br>
            <a:r>
              <a:rPr lang="en-US" sz="1600" b="0" i="0" dirty="0">
                <a:effectLst/>
                <a:highlight>
                  <a:srgbClr val="FFFFFF"/>
                </a:highlight>
                <a:latin typeface="system-ui"/>
              </a:rPr>
              <a:t>This category doesn't provide much inference since most of the ownership types in relative terms have a 15-17% default rate</a:t>
            </a:r>
            <a:endParaRPr lang="en-IN" sz="1600" dirty="0"/>
          </a:p>
        </p:txBody>
      </p:sp>
      <p:sp>
        <p:nvSpPr>
          <p:cNvPr id="3" name="Slide Number Placeholder 2">
            <a:extLst>
              <a:ext uri="{FF2B5EF4-FFF2-40B4-BE49-F238E27FC236}">
                <a16:creationId xmlns:a16="http://schemas.microsoft.com/office/drawing/2014/main" id="{AFBCE4FB-56EC-AC01-4292-35CDC9AEC5B7}"/>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17410" name="Picture 2">
            <a:extLst>
              <a:ext uri="{FF2B5EF4-FFF2-40B4-BE49-F238E27FC236}">
                <a16:creationId xmlns:a16="http://schemas.microsoft.com/office/drawing/2014/main" id="{F1711C86-A70C-E25F-4E50-BB6B7251F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00" y="1764356"/>
            <a:ext cx="9916160" cy="489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299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A9A-7B59-FCD1-6C5E-84961FA676EC}"/>
              </a:ext>
            </a:extLst>
          </p:cNvPr>
          <p:cNvSpPr>
            <a:spLocks noGrp="1"/>
          </p:cNvSpPr>
          <p:nvPr>
            <p:ph type="title"/>
          </p:nvPr>
        </p:nvSpPr>
        <p:spPr>
          <a:xfrm>
            <a:off x="537455" y="508000"/>
            <a:ext cx="10018785" cy="833120"/>
          </a:xfrm>
        </p:spPr>
        <p:txBody>
          <a:bodyPr>
            <a:normAutofit/>
          </a:bodyPr>
          <a:lstStyle/>
          <a:p>
            <a:r>
              <a:rPr lang="en-IN" sz="1400" dirty="0"/>
              <a:t>Verification status and loan status</a:t>
            </a:r>
            <a:br>
              <a:rPr lang="en-IN" sz="1400" dirty="0"/>
            </a:br>
            <a:br>
              <a:rPr lang="en-IN" sz="1800" dirty="0"/>
            </a:br>
            <a:r>
              <a:rPr lang="en-US" sz="1800" b="0" i="0" dirty="0">
                <a:effectLst/>
                <a:highlight>
                  <a:srgbClr val="FFFFFF"/>
                </a:highlight>
                <a:latin typeface="system-ui"/>
              </a:rPr>
              <a:t>Verified loan applicants are defaulting more than those who are not verified.</a:t>
            </a:r>
            <a:endParaRPr lang="en-IN" sz="1800" dirty="0"/>
          </a:p>
        </p:txBody>
      </p:sp>
      <p:sp>
        <p:nvSpPr>
          <p:cNvPr id="3" name="Slide Number Placeholder 2">
            <a:extLst>
              <a:ext uri="{FF2B5EF4-FFF2-40B4-BE49-F238E27FC236}">
                <a16:creationId xmlns:a16="http://schemas.microsoft.com/office/drawing/2014/main" id="{F6A4380D-7CDE-E9BC-6990-CF4E3560810F}"/>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18434" name="Picture 2">
            <a:extLst>
              <a:ext uri="{FF2B5EF4-FFF2-40B4-BE49-F238E27FC236}">
                <a16:creationId xmlns:a16="http://schemas.microsoft.com/office/drawing/2014/main" id="{4D0340B8-3ED9-2F63-2695-1A03804C5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55" y="1929959"/>
            <a:ext cx="9549519" cy="471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34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93DB-1525-4003-A770-9759A557B0F2}"/>
              </a:ext>
            </a:extLst>
          </p:cNvPr>
          <p:cNvSpPr>
            <a:spLocks noGrp="1"/>
          </p:cNvSpPr>
          <p:nvPr>
            <p:ph type="title"/>
          </p:nvPr>
        </p:nvSpPr>
        <p:spPr>
          <a:xfrm>
            <a:off x="568960" y="217424"/>
            <a:ext cx="9591040" cy="424688"/>
          </a:xfrm>
        </p:spPr>
        <p:txBody>
          <a:bodyPr>
            <a:normAutofit fontScale="90000"/>
          </a:bodyPr>
          <a:lstStyle/>
          <a:p>
            <a:r>
              <a:rPr lang="en-IN" sz="1400" dirty="0" err="1"/>
              <a:t>Annual_inc_bucket</a:t>
            </a:r>
            <a:r>
              <a:rPr lang="en-IN" sz="1400" dirty="0"/>
              <a:t> and loan status</a:t>
            </a:r>
            <a:br>
              <a:rPr lang="en-IN" sz="1400" dirty="0"/>
            </a:br>
            <a:br>
              <a:rPr lang="en-IN" sz="1400" dirty="0"/>
            </a:br>
            <a:r>
              <a:rPr lang="en-US" sz="1800" b="0" i="0" dirty="0">
                <a:effectLst/>
                <a:highlight>
                  <a:srgbClr val="FFFFFF"/>
                </a:highlight>
                <a:latin typeface="system-ui"/>
              </a:rPr>
              <a:t>Applicants with annual incomes less than $40,000 have a higher likelihood of defaulting both in absolute and relative terms. </a:t>
            </a:r>
            <a:endParaRPr lang="en-IN" sz="1800" dirty="0"/>
          </a:p>
        </p:txBody>
      </p:sp>
      <p:sp>
        <p:nvSpPr>
          <p:cNvPr id="3" name="Slide Number Placeholder 2">
            <a:extLst>
              <a:ext uri="{FF2B5EF4-FFF2-40B4-BE49-F238E27FC236}">
                <a16:creationId xmlns:a16="http://schemas.microsoft.com/office/drawing/2014/main" id="{B865F611-45F2-D6CC-A059-3733FFF91173}"/>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19458" name="Picture 2">
            <a:extLst>
              <a:ext uri="{FF2B5EF4-FFF2-40B4-BE49-F238E27FC236}">
                <a16:creationId xmlns:a16="http://schemas.microsoft.com/office/drawing/2014/main" id="{CBFCB2DC-6977-9A2D-DEE8-AC9EF8A2E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3964"/>
            <a:ext cx="10393680" cy="512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145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486D-E128-149D-BDEE-35A762287806}"/>
              </a:ext>
            </a:extLst>
          </p:cNvPr>
          <p:cNvSpPr>
            <a:spLocks noGrp="1"/>
          </p:cNvSpPr>
          <p:nvPr>
            <p:ph type="title"/>
          </p:nvPr>
        </p:nvSpPr>
        <p:spPr>
          <a:xfrm>
            <a:off x="614468" y="316992"/>
            <a:ext cx="9703824" cy="546608"/>
          </a:xfrm>
        </p:spPr>
        <p:txBody>
          <a:bodyPr>
            <a:normAutofit fontScale="90000"/>
          </a:bodyPr>
          <a:lstStyle/>
          <a:p>
            <a:r>
              <a:rPr lang="en-IN" sz="1400" dirty="0" err="1"/>
              <a:t>Int_rate_bucket</a:t>
            </a:r>
            <a:r>
              <a:rPr lang="en-IN" sz="1400" dirty="0"/>
              <a:t> and </a:t>
            </a:r>
            <a:r>
              <a:rPr lang="en-IN" sz="1400" dirty="0" err="1"/>
              <a:t>loan_status</a:t>
            </a:r>
            <a:br>
              <a:rPr lang="en-IN" sz="1400" dirty="0"/>
            </a:br>
            <a:br>
              <a:rPr lang="en-IN" sz="1800" dirty="0"/>
            </a:br>
            <a:r>
              <a:rPr lang="en-US" sz="1800" b="0" i="0" dirty="0">
                <a:effectLst/>
                <a:highlight>
                  <a:srgbClr val="FFFFFF"/>
                </a:highlight>
                <a:latin typeface="system-ui"/>
              </a:rPr>
              <a:t>Interest rates in the 13%-17% range are associated with defaults in absolute terms, whereas the default possibility is high in the high-interest rate bucket of 21-25% in relative terms.</a:t>
            </a:r>
            <a:endParaRPr lang="en-IN" sz="1800" dirty="0"/>
          </a:p>
        </p:txBody>
      </p:sp>
      <p:sp>
        <p:nvSpPr>
          <p:cNvPr id="3" name="Slide Number Placeholder 2">
            <a:extLst>
              <a:ext uri="{FF2B5EF4-FFF2-40B4-BE49-F238E27FC236}">
                <a16:creationId xmlns:a16="http://schemas.microsoft.com/office/drawing/2014/main" id="{64BA10A0-7AD8-798C-E9B8-276095A83AB6}"/>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20482" name="Picture 2">
            <a:extLst>
              <a:ext uri="{FF2B5EF4-FFF2-40B4-BE49-F238E27FC236}">
                <a16:creationId xmlns:a16="http://schemas.microsoft.com/office/drawing/2014/main" id="{972359E2-BB65-357C-CA10-7199282C5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68" y="1565753"/>
            <a:ext cx="9703824" cy="5155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3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0343-3563-820B-7CBB-62FCD48F5586}"/>
              </a:ext>
            </a:extLst>
          </p:cNvPr>
          <p:cNvSpPr>
            <a:spLocks noGrp="1"/>
          </p:cNvSpPr>
          <p:nvPr>
            <p:ph type="title"/>
          </p:nvPr>
        </p:nvSpPr>
        <p:spPr>
          <a:xfrm>
            <a:off x="416560" y="418592"/>
            <a:ext cx="9691944" cy="270340"/>
          </a:xfrm>
        </p:spPr>
        <p:txBody>
          <a:bodyPr>
            <a:noAutofit/>
          </a:bodyPr>
          <a:lstStyle/>
          <a:p>
            <a:r>
              <a:rPr lang="en-IN" sz="1400" dirty="0" err="1"/>
              <a:t>Dti_bucket</a:t>
            </a:r>
            <a:r>
              <a:rPr lang="en-IN" sz="1400" dirty="0"/>
              <a:t> and loan status</a:t>
            </a:r>
            <a:br>
              <a:rPr lang="en-IN" sz="1400" dirty="0"/>
            </a:br>
            <a:br>
              <a:rPr lang="en-IN" sz="1400" dirty="0"/>
            </a:br>
            <a:r>
              <a:rPr lang="en-US" sz="1600" b="0" i="0" dirty="0">
                <a:effectLst/>
                <a:highlight>
                  <a:srgbClr val="FFFFFF"/>
                </a:highlight>
                <a:latin typeface="system-ui"/>
              </a:rPr>
              <a:t>Applicants with a high DTI ratio (&gt;20%) have a higher likelihood of defaulting both in absolute and relative terms. Hence, this should be a strong criterion for the lending company</a:t>
            </a:r>
            <a:r>
              <a:rPr lang="en-US" sz="800" b="0" i="0" dirty="0">
                <a:effectLst/>
                <a:highlight>
                  <a:srgbClr val="FFFFFF"/>
                </a:highlight>
                <a:latin typeface="system-ui"/>
              </a:rPr>
              <a:t>.</a:t>
            </a:r>
            <a:endParaRPr lang="en-IN" sz="1400" dirty="0"/>
          </a:p>
        </p:txBody>
      </p:sp>
      <p:sp>
        <p:nvSpPr>
          <p:cNvPr id="3" name="Slide Number Placeholder 2">
            <a:extLst>
              <a:ext uri="{FF2B5EF4-FFF2-40B4-BE49-F238E27FC236}">
                <a16:creationId xmlns:a16="http://schemas.microsoft.com/office/drawing/2014/main" id="{8EBF7AAB-37C0-F149-147D-98CC8C7F9881}"/>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21506" name="Picture 2">
            <a:extLst>
              <a:ext uri="{FF2B5EF4-FFF2-40B4-BE49-F238E27FC236}">
                <a16:creationId xmlns:a16="http://schemas.microsoft.com/office/drawing/2014/main" id="{0DBEDFE5-1D00-0C08-CE8B-1AF2B5A9D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76" y="1469161"/>
            <a:ext cx="10648528" cy="525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46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B252-D01A-6DE1-5052-B08015C657A1}"/>
              </a:ext>
            </a:extLst>
          </p:cNvPr>
          <p:cNvSpPr>
            <a:spLocks noGrp="1"/>
          </p:cNvSpPr>
          <p:nvPr>
            <p:ph type="title"/>
          </p:nvPr>
        </p:nvSpPr>
        <p:spPr>
          <a:xfrm>
            <a:off x="4318612" y="771182"/>
            <a:ext cx="7403335" cy="5673686"/>
          </a:xfrm>
        </p:spPr>
        <p:txBody>
          <a:bodyPr>
            <a:normAutofit fontScale="90000"/>
          </a:bodyPr>
          <a:lstStyle/>
          <a:p>
            <a:pPr algn="l"/>
            <a:r>
              <a:rPr lang="en-US" sz="3100" dirty="0">
                <a:solidFill>
                  <a:srgbClr val="002060"/>
                </a:solidFill>
                <a:latin typeface="Times New Roman" panose="02020603050405020304" pitchFamily="18" charset="0"/>
                <a:ea typeface="+mn-ea"/>
                <a:cs typeface="Times New Roman" panose="02020603050405020304" pitchFamily="18" charset="0"/>
              </a:rPr>
              <a:t>Problem Statement</a:t>
            </a: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br>
              <a:rPr lang="en-US" sz="2400" dirty="0">
                <a:solidFill>
                  <a:srgbClr val="002060"/>
                </a:solidFill>
                <a:latin typeface="Times New Roman" panose="02020603050405020304" pitchFamily="18" charset="0"/>
                <a:ea typeface="+mn-ea"/>
                <a:cs typeface="Times New Roman" panose="02020603050405020304" pitchFamily="18" charset="0"/>
              </a:rPr>
            </a:br>
            <a:r>
              <a:rPr lang="en-US" sz="1600" dirty="0" err="1">
                <a:solidFill>
                  <a:srgbClr val="404040"/>
                </a:solidFill>
                <a:latin typeface="Times New Roman" panose="02020603050405020304" pitchFamily="18" charset="0"/>
                <a:ea typeface="+mn-ea"/>
                <a:cs typeface="Times New Roman" panose="02020603050405020304" pitchFamily="18" charset="0"/>
              </a:rPr>
              <a:t>LEnding</a:t>
            </a:r>
            <a:r>
              <a:rPr lang="en-US" sz="1600" dirty="0">
                <a:solidFill>
                  <a:srgbClr val="404040"/>
                </a:solidFill>
                <a:latin typeface="Times New Roman" panose="02020603050405020304" pitchFamily="18" charset="0"/>
                <a:ea typeface="+mn-ea"/>
                <a:cs typeface="Times New Roman" panose="02020603050405020304" pitchFamily="18" charset="0"/>
              </a:rPr>
              <a:t> Club is a consumer finance marketplace that connects borrowers seeking personal loans with investors looking to lend money for a return. It specializes in providing various types of loans to customers. When the company receives a loan application, it must decide whether to approve the loan based on the applicant's profile.</a:t>
            </a:r>
            <a:br>
              <a:rPr lang="en-US" sz="1600" dirty="0">
                <a:solidFill>
                  <a:srgbClr val="404040"/>
                </a:solidFill>
                <a:latin typeface="Times New Roman" panose="02020603050405020304" pitchFamily="18" charset="0"/>
                <a:ea typeface="+mn-ea"/>
                <a:cs typeface="Times New Roman" panose="02020603050405020304" pitchFamily="18" charset="0"/>
              </a:rPr>
            </a:br>
            <a:br>
              <a:rPr lang="en-US" sz="1600" dirty="0">
                <a:solidFill>
                  <a:srgbClr val="404040"/>
                </a:solidFill>
                <a:latin typeface="Times New Roman" panose="02020603050405020304" pitchFamily="18" charset="0"/>
                <a:ea typeface="+mn-ea"/>
                <a:cs typeface="Times New Roman" panose="02020603050405020304" pitchFamily="18" charset="0"/>
              </a:rPr>
            </a:br>
            <a:r>
              <a:rPr lang="en-US" sz="1600" dirty="0">
                <a:solidFill>
                  <a:srgbClr val="404040"/>
                </a:solidFill>
                <a:latin typeface="Times New Roman" panose="02020603050405020304" pitchFamily="18" charset="0"/>
                <a:ea typeface="+mn-ea"/>
                <a:cs typeface="Times New Roman" panose="02020603050405020304" pitchFamily="18" charset="0"/>
              </a:rPr>
              <a:t>Like most lending companies, lending to 'risky' applicants is the largest source of financial loss, known as credit loss. Credit loss occurs when the lender loses money because the borrower refuses to pay or absconds with the money owed. In other words, borrowers who default cause the most significant loss to the lenders. In this context, customers labeled as 'charged-off' are considered 'defaulters'.</a:t>
            </a:r>
          </a:p>
        </p:txBody>
      </p:sp>
      <p:sp>
        <p:nvSpPr>
          <p:cNvPr id="4" name="Slide Number Placeholder 3">
            <a:extLst>
              <a:ext uri="{FF2B5EF4-FFF2-40B4-BE49-F238E27FC236}">
                <a16:creationId xmlns:a16="http://schemas.microsoft.com/office/drawing/2014/main" id="{31329F54-4D38-8A4F-A7E7-61E6BC3139C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716683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9739-21EF-0541-7839-0FB0880BD460}"/>
              </a:ext>
            </a:extLst>
          </p:cNvPr>
          <p:cNvSpPr>
            <a:spLocks noGrp="1"/>
          </p:cNvSpPr>
          <p:nvPr>
            <p:ph type="title"/>
          </p:nvPr>
        </p:nvSpPr>
        <p:spPr>
          <a:xfrm>
            <a:off x="670560" y="243840"/>
            <a:ext cx="9357360" cy="741680"/>
          </a:xfrm>
        </p:spPr>
        <p:txBody>
          <a:bodyPr>
            <a:normAutofit/>
          </a:bodyPr>
          <a:lstStyle/>
          <a:p>
            <a:r>
              <a:rPr lang="en-IN" sz="1400" dirty="0" err="1"/>
              <a:t>Loan_amnt_bucket</a:t>
            </a:r>
            <a:r>
              <a:rPr lang="en-IN" sz="1400" dirty="0"/>
              <a:t> and loan status</a:t>
            </a:r>
            <a:br>
              <a:rPr lang="en-IN" sz="1400" dirty="0"/>
            </a:br>
            <a:br>
              <a:rPr lang="en-IN" sz="1400" dirty="0"/>
            </a:br>
            <a:r>
              <a:rPr lang="en-US" sz="1800" b="0" i="0" dirty="0">
                <a:effectLst/>
                <a:highlight>
                  <a:srgbClr val="FFFFFF"/>
                </a:highlight>
                <a:latin typeface="system-ui"/>
              </a:rPr>
              <a:t>Applicants receiving loan amounts of $15,000 or higher are more likely to default. </a:t>
            </a:r>
            <a:endParaRPr lang="en-IN" sz="1800" dirty="0"/>
          </a:p>
        </p:txBody>
      </p:sp>
      <p:sp>
        <p:nvSpPr>
          <p:cNvPr id="3" name="Slide Number Placeholder 2">
            <a:extLst>
              <a:ext uri="{FF2B5EF4-FFF2-40B4-BE49-F238E27FC236}">
                <a16:creationId xmlns:a16="http://schemas.microsoft.com/office/drawing/2014/main" id="{998E3C83-42C5-A93B-52C7-B61E18C8B3AA}"/>
              </a:ext>
            </a:extLst>
          </p:cNvPr>
          <p:cNvSpPr>
            <a:spLocks noGrp="1"/>
          </p:cNvSpPr>
          <p:nvPr>
            <p:ph type="sldNum" sz="quarter" idx="12"/>
          </p:nvPr>
        </p:nvSpPr>
        <p:spPr/>
        <p:txBody>
          <a:bodyPr/>
          <a:lstStyle/>
          <a:p>
            <a:fld id="{B5CEABB6-07DC-46E8-9B57-56EC44A396E5}" type="slidenum">
              <a:rPr lang="en-US" smtClean="0"/>
              <a:pPr/>
              <a:t>30</a:t>
            </a:fld>
            <a:endParaRPr lang="en-US" dirty="0"/>
          </a:p>
        </p:txBody>
      </p:sp>
      <p:pic>
        <p:nvPicPr>
          <p:cNvPr id="22530" name="Picture 2">
            <a:extLst>
              <a:ext uri="{FF2B5EF4-FFF2-40B4-BE49-F238E27FC236}">
                <a16:creationId xmlns:a16="http://schemas.microsoft.com/office/drawing/2014/main" id="{B2230AE3-862E-882C-4143-5C54E1B0B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6" y="1521460"/>
            <a:ext cx="10648528" cy="525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7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A0B-3F18-6232-6C02-031DEDF8D703}"/>
              </a:ext>
            </a:extLst>
          </p:cNvPr>
          <p:cNvSpPr>
            <a:spLocks noGrp="1"/>
          </p:cNvSpPr>
          <p:nvPr>
            <p:ph type="title"/>
          </p:nvPr>
        </p:nvSpPr>
        <p:spPr>
          <a:xfrm>
            <a:off x="497415" y="235711"/>
            <a:ext cx="10036973" cy="340486"/>
          </a:xfrm>
        </p:spPr>
        <p:txBody>
          <a:bodyPr>
            <a:normAutofit fontScale="90000"/>
          </a:bodyPr>
          <a:lstStyle/>
          <a:p>
            <a:r>
              <a:rPr lang="en-IN" sz="1400" dirty="0" err="1"/>
              <a:t>Revol_util_bucket</a:t>
            </a:r>
            <a:r>
              <a:rPr lang="en-IN" sz="1400" dirty="0"/>
              <a:t> and loan status</a:t>
            </a:r>
            <a:br>
              <a:rPr lang="en-IN" sz="1400" dirty="0"/>
            </a:br>
            <a:br>
              <a:rPr lang="en-IN" sz="1400" dirty="0"/>
            </a:br>
            <a:r>
              <a:rPr lang="en-US" sz="2000" b="0" i="0" dirty="0">
                <a:effectLst/>
                <a:highlight>
                  <a:srgbClr val="FFFFFF"/>
                </a:highlight>
                <a:latin typeface="system-ui"/>
              </a:rPr>
              <a:t>Applicants with poor (50-75%) RLUR are highly likely to default in absolute terms, whereas very poor (75-100%) RLUR applicants are highly likely to default in relative terms</a:t>
            </a:r>
            <a:r>
              <a:rPr lang="en-US" sz="800" b="0" i="0" dirty="0">
                <a:effectLst/>
                <a:highlight>
                  <a:srgbClr val="FFFFFF"/>
                </a:highlight>
                <a:latin typeface="system-ui"/>
              </a:rPr>
              <a:t>.</a:t>
            </a:r>
            <a:endParaRPr lang="en-IN" sz="1400" dirty="0"/>
          </a:p>
        </p:txBody>
      </p:sp>
      <p:sp>
        <p:nvSpPr>
          <p:cNvPr id="3" name="Slide Number Placeholder 2">
            <a:extLst>
              <a:ext uri="{FF2B5EF4-FFF2-40B4-BE49-F238E27FC236}">
                <a16:creationId xmlns:a16="http://schemas.microsoft.com/office/drawing/2014/main" id="{C03D47EB-E56B-5AC1-E58A-304E626317CF}"/>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23554" name="Picture 2">
            <a:extLst>
              <a:ext uri="{FF2B5EF4-FFF2-40B4-BE49-F238E27FC236}">
                <a16:creationId xmlns:a16="http://schemas.microsoft.com/office/drawing/2014/main" id="{D941FA8E-2417-4453-4219-C9E1030A7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0" y="1390128"/>
            <a:ext cx="10808759" cy="533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26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A925-066F-AB10-EE7F-5ED14BD5AA59}"/>
              </a:ext>
            </a:extLst>
          </p:cNvPr>
          <p:cNvSpPr>
            <a:spLocks noGrp="1"/>
          </p:cNvSpPr>
          <p:nvPr>
            <p:ph type="title"/>
          </p:nvPr>
        </p:nvSpPr>
        <p:spPr/>
        <p:txBody>
          <a:bodyPr/>
          <a:lstStyle/>
          <a:p>
            <a:r>
              <a:rPr lang="en-IN" sz="4000" dirty="0"/>
              <a:t>Correlation Analysis</a:t>
            </a:r>
            <a:br>
              <a:rPr lang="en-IN" b="1" i="0" dirty="0">
                <a:effectLst/>
                <a:highlight>
                  <a:srgbClr val="FFFFFF"/>
                </a:highlight>
                <a:latin typeface="system-ui"/>
              </a:rPr>
            </a:br>
            <a:endParaRPr lang="en-IN" dirty="0"/>
          </a:p>
        </p:txBody>
      </p:sp>
      <p:sp>
        <p:nvSpPr>
          <p:cNvPr id="3" name="Slide Number Placeholder 2">
            <a:extLst>
              <a:ext uri="{FF2B5EF4-FFF2-40B4-BE49-F238E27FC236}">
                <a16:creationId xmlns:a16="http://schemas.microsoft.com/office/drawing/2014/main" id="{E6B815DD-91F4-DAC2-D51C-BEFED305BFE9}"/>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2267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5CC7-E5C3-02E3-E10F-09F5D99AFD2B}"/>
              </a:ext>
            </a:extLst>
          </p:cNvPr>
          <p:cNvSpPr>
            <a:spLocks noGrp="1"/>
          </p:cNvSpPr>
          <p:nvPr>
            <p:ph type="title"/>
          </p:nvPr>
        </p:nvSpPr>
        <p:spPr>
          <a:xfrm>
            <a:off x="771736" y="896112"/>
            <a:ext cx="9158694" cy="587248"/>
          </a:xfrm>
        </p:spPr>
        <p:txBody>
          <a:bodyPr>
            <a:noAutofit/>
          </a:bodyPr>
          <a:lstStyle/>
          <a:p>
            <a:r>
              <a:rPr lang="en-US" sz="1200" dirty="0" err="1"/>
              <a:t>loan_amnt</a:t>
            </a:r>
            <a:r>
              <a:rPr lang="en-US" sz="1200" dirty="0"/>
              <a:t> shows a strong correlation with </a:t>
            </a:r>
            <a:r>
              <a:rPr lang="en-US" sz="1200" dirty="0" err="1"/>
              <a:t>funded_amnt</a:t>
            </a:r>
            <a:r>
              <a:rPr lang="en-US" sz="1200" dirty="0"/>
              <a:t>, </a:t>
            </a:r>
            <a:r>
              <a:rPr lang="en-US" sz="1200" dirty="0" err="1"/>
              <a:t>int_rate</a:t>
            </a:r>
            <a:r>
              <a:rPr lang="en-US" sz="1200" dirty="0"/>
              <a:t>, and </a:t>
            </a:r>
            <a:r>
              <a:rPr lang="en-US" sz="1200" dirty="0" err="1"/>
              <a:t>funded_amnt_inv</a:t>
            </a:r>
            <a:r>
              <a:rPr lang="en-US" sz="1200" dirty="0"/>
              <a:t>.</a:t>
            </a:r>
            <a:br>
              <a:rPr lang="en-US" sz="1200" dirty="0"/>
            </a:br>
            <a:r>
              <a:rPr lang="en-US" sz="1200" dirty="0"/>
              <a:t>Term is strongly correlated with the interest rate.</a:t>
            </a:r>
            <a:br>
              <a:rPr lang="en-US" sz="1400" b="0" i="0" cap="none" dirty="0">
                <a:effectLst/>
                <a:highlight>
                  <a:srgbClr val="FFFFFF"/>
                </a:highlight>
                <a:latin typeface="system-ui"/>
              </a:rPr>
            </a:br>
            <a:endParaRPr lang="en-IN" sz="1400" cap="none" dirty="0"/>
          </a:p>
        </p:txBody>
      </p:sp>
      <p:sp>
        <p:nvSpPr>
          <p:cNvPr id="3" name="Slide Number Placeholder 2">
            <a:extLst>
              <a:ext uri="{FF2B5EF4-FFF2-40B4-BE49-F238E27FC236}">
                <a16:creationId xmlns:a16="http://schemas.microsoft.com/office/drawing/2014/main" id="{BBEB43EC-29E6-BBB8-F845-7936AAA8A4DC}"/>
              </a:ext>
            </a:extLst>
          </p:cNvPr>
          <p:cNvSpPr>
            <a:spLocks noGrp="1"/>
          </p:cNvSpPr>
          <p:nvPr>
            <p:ph type="sldNum" sz="quarter" idx="12"/>
          </p:nvPr>
        </p:nvSpPr>
        <p:spPr/>
        <p:txBody>
          <a:bodyPr/>
          <a:lstStyle/>
          <a:p>
            <a:fld id="{B5CEABB6-07DC-46E8-9B57-56EC44A396E5}" type="slidenum">
              <a:rPr lang="en-US" smtClean="0"/>
              <a:pPr/>
              <a:t>33</a:t>
            </a:fld>
            <a:endParaRPr lang="en-US" dirty="0"/>
          </a:p>
        </p:txBody>
      </p:sp>
      <p:pic>
        <p:nvPicPr>
          <p:cNvPr id="24578" name="Picture 2">
            <a:extLst>
              <a:ext uri="{FF2B5EF4-FFF2-40B4-BE49-F238E27FC236}">
                <a16:creationId xmlns:a16="http://schemas.microsoft.com/office/drawing/2014/main" id="{AF9F1435-0FF4-EE52-A609-F7BE888A1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330" y="1401181"/>
            <a:ext cx="8928100" cy="539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4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071973" y="1469204"/>
            <a:ext cx="8338235" cy="1466248"/>
          </a:xfrm>
        </p:spPr>
        <p:txBody>
          <a:bodyPr>
            <a:noAutofit/>
          </a:bodyPr>
          <a:lstStyle/>
          <a:p>
            <a:r>
              <a:rPr lang="en-US" sz="2000" b="1" i="0" dirty="0">
                <a:effectLst/>
                <a:highlight>
                  <a:srgbClr val="FFFFFF"/>
                </a:highlight>
                <a:latin typeface="system-ui"/>
              </a:rPr>
              <a:t>Correlation Analysis Summary</a:t>
            </a:r>
            <a:br>
              <a:rPr lang="en-US" sz="2000" b="1" i="0" dirty="0">
                <a:effectLst/>
                <a:highlight>
                  <a:srgbClr val="FFFFFF"/>
                </a:highlight>
                <a:latin typeface="system-ui"/>
              </a:rPr>
            </a:br>
            <a:br>
              <a:rPr lang="en-US" sz="2000" b="1" i="0" dirty="0">
                <a:effectLst/>
                <a:highlight>
                  <a:srgbClr val="FFFFFF"/>
                </a:highlight>
                <a:latin typeface="system-ui"/>
              </a:rPr>
            </a:br>
            <a:r>
              <a:rPr lang="en-US" sz="2000" b="1" i="0" dirty="0">
                <a:effectLst/>
                <a:highlight>
                  <a:srgbClr val="FFFFFF"/>
                </a:highlight>
                <a:latin typeface="system-ui"/>
              </a:rPr>
              <a:t>Strong Correlation</a:t>
            </a:r>
            <a:br>
              <a:rPr lang="en-US" sz="2000" b="1" i="0" dirty="0">
                <a:effectLst/>
                <a:highlight>
                  <a:srgbClr val="FFFFFF"/>
                </a:highlight>
                <a:latin typeface="system-ui"/>
              </a:rPr>
            </a:br>
            <a:br>
              <a:rPr lang="en-US" sz="2000" b="0" i="0" dirty="0">
                <a:effectLst/>
                <a:highlight>
                  <a:srgbClr val="FFFFFF"/>
                </a:highlight>
                <a:latin typeface="system-ui"/>
              </a:rPr>
            </a:br>
            <a:r>
              <a:rPr lang="en-US" sz="2000" b="0" i="1" dirty="0" err="1">
                <a:effectLst/>
                <a:highlight>
                  <a:srgbClr val="FFFFFF"/>
                </a:highlight>
                <a:latin typeface="system-ui"/>
              </a:rPr>
              <a:t>loan_amnt</a:t>
            </a:r>
            <a:r>
              <a:rPr lang="en-US" sz="2000" b="0" i="0" dirty="0">
                <a:effectLst/>
                <a:highlight>
                  <a:srgbClr val="FFFFFF"/>
                </a:highlight>
                <a:latin typeface="system-ui"/>
              </a:rPr>
              <a:t> shows a strong correlation with </a:t>
            </a:r>
            <a:r>
              <a:rPr lang="en-US" sz="2000" b="0" i="0" dirty="0" err="1">
                <a:effectLst/>
                <a:highlight>
                  <a:srgbClr val="FFFFFF"/>
                </a:highlight>
                <a:latin typeface="system-ui"/>
              </a:rPr>
              <a:t>funded_amnt</a:t>
            </a:r>
            <a:r>
              <a:rPr lang="en-US" sz="2000" b="0" i="0" dirty="0">
                <a:effectLst/>
                <a:highlight>
                  <a:srgbClr val="FFFFFF"/>
                </a:highlight>
                <a:latin typeface="system-ui"/>
              </a:rPr>
              <a:t>, </a:t>
            </a:r>
            <a:r>
              <a:rPr lang="en-US" sz="2000" b="0" i="0" dirty="0" err="1">
                <a:effectLst/>
                <a:highlight>
                  <a:srgbClr val="FFFFFF"/>
                </a:highlight>
                <a:latin typeface="system-ui"/>
              </a:rPr>
              <a:t>int_rate</a:t>
            </a:r>
            <a:r>
              <a:rPr lang="en-US" sz="2000" b="0" i="0" dirty="0">
                <a:effectLst/>
                <a:highlight>
                  <a:srgbClr val="FFFFFF"/>
                </a:highlight>
                <a:latin typeface="system-ui"/>
              </a:rPr>
              <a:t>, and </a:t>
            </a:r>
            <a:r>
              <a:rPr lang="en-US" sz="2000" b="0" i="0" dirty="0" err="1">
                <a:effectLst/>
                <a:highlight>
                  <a:srgbClr val="FFFFFF"/>
                </a:highlight>
                <a:latin typeface="system-ui"/>
              </a:rPr>
              <a:t>funded_amnt_inv</a:t>
            </a:r>
            <a:r>
              <a:rPr lang="en-US" sz="2000" b="0" i="0" dirty="0">
                <a:effectLst/>
                <a:highlight>
                  <a:srgbClr val="FFFFFF"/>
                </a:highlight>
                <a:latin typeface="system-ui"/>
              </a:rPr>
              <a:t>.</a:t>
            </a:r>
            <a:br>
              <a:rPr lang="en-US" sz="2000" b="0" i="0" dirty="0">
                <a:effectLst/>
                <a:highlight>
                  <a:srgbClr val="FFFFFF"/>
                </a:highlight>
                <a:latin typeface="system-ui"/>
              </a:rPr>
            </a:br>
            <a:r>
              <a:rPr lang="en-US" sz="2000" b="0" i="1" dirty="0">
                <a:effectLst/>
                <a:highlight>
                  <a:srgbClr val="FFFFFF"/>
                </a:highlight>
                <a:latin typeface="system-ui"/>
              </a:rPr>
              <a:t>term</a:t>
            </a:r>
            <a:r>
              <a:rPr lang="en-US" sz="2000" b="0" i="0" dirty="0">
                <a:effectLst/>
                <a:highlight>
                  <a:srgbClr val="FFFFFF"/>
                </a:highlight>
                <a:latin typeface="system-ui"/>
              </a:rPr>
              <a:t> is strongly correlated with the interest rate.</a:t>
            </a:r>
            <a:br>
              <a:rPr lang="en-US" sz="2000" b="0" i="0" dirty="0">
                <a:effectLst/>
                <a:highlight>
                  <a:srgbClr val="FFFFFF"/>
                </a:highlight>
                <a:latin typeface="system-ui"/>
              </a:rPr>
            </a:br>
            <a:br>
              <a:rPr lang="en-US" sz="2000" b="0" i="0" dirty="0">
                <a:effectLst/>
                <a:highlight>
                  <a:srgbClr val="FFFFFF"/>
                </a:highlight>
                <a:latin typeface="system-ui"/>
              </a:rPr>
            </a:br>
            <a:r>
              <a:rPr lang="en-US" sz="2000" b="1" i="0" dirty="0">
                <a:effectLst/>
                <a:highlight>
                  <a:srgbClr val="FFFFFF"/>
                </a:highlight>
                <a:latin typeface="system-ui"/>
              </a:rPr>
              <a:t>Weak Correlation</a:t>
            </a:r>
            <a:br>
              <a:rPr lang="en-US" sz="2000" b="0" i="0" dirty="0">
                <a:effectLst/>
                <a:highlight>
                  <a:srgbClr val="FFFFFF"/>
                </a:highlight>
                <a:latin typeface="system-ui"/>
              </a:rPr>
            </a:br>
            <a:r>
              <a:rPr lang="en-US" sz="2000" b="0" i="1" dirty="0" err="1">
                <a:effectLst/>
                <a:highlight>
                  <a:srgbClr val="FFFFFF"/>
                </a:highlight>
                <a:latin typeface="system-ui"/>
              </a:rPr>
              <a:t>loan_paid</a:t>
            </a:r>
            <a:r>
              <a:rPr lang="en-US" sz="2000" b="0" i="0" dirty="0">
                <a:effectLst/>
                <a:highlight>
                  <a:srgbClr val="FFFFFF"/>
                </a:highlight>
                <a:latin typeface="system-ui"/>
              </a:rPr>
              <a:t> exhibits weak correlations with most variables.</a:t>
            </a:r>
            <a:br>
              <a:rPr lang="en-US" sz="2000" b="0" i="0" dirty="0">
                <a:effectLst/>
                <a:highlight>
                  <a:srgbClr val="FFFFFF"/>
                </a:highlight>
                <a:latin typeface="system-ui"/>
              </a:rPr>
            </a:br>
            <a:r>
              <a:rPr lang="en-US" sz="2000" b="0" i="1" dirty="0" err="1">
                <a:effectLst/>
                <a:highlight>
                  <a:srgbClr val="FFFFFF"/>
                </a:highlight>
                <a:latin typeface="system-ui"/>
              </a:rPr>
              <a:t>emp_length</a:t>
            </a:r>
            <a:r>
              <a:rPr lang="en-US" sz="2000" b="0" i="0" dirty="0">
                <a:effectLst/>
                <a:highlight>
                  <a:srgbClr val="FFFFFF"/>
                </a:highlight>
                <a:latin typeface="system-ui"/>
              </a:rPr>
              <a:t> has weak correlations with most variables.</a:t>
            </a:r>
            <a:br>
              <a:rPr lang="en-US" sz="2000" b="0" i="0" dirty="0">
                <a:effectLst/>
                <a:highlight>
                  <a:srgbClr val="FFFFFF"/>
                </a:highlight>
                <a:latin typeface="system-ui"/>
              </a:rPr>
            </a:br>
            <a:br>
              <a:rPr lang="en-US" sz="2000" b="0" i="0" dirty="0">
                <a:effectLst/>
                <a:highlight>
                  <a:srgbClr val="FFFFFF"/>
                </a:highlight>
                <a:latin typeface="system-ui"/>
              </a:rPr>
            </a:br>
            <a:r>
              <a:rPr lang="en-US" sz="2000" b="1" i="0" dirty="0">
                <a:effectLst/>
                <a:highlight>
                  <a:srgbClr val="FFFFFF"/>
                </a:highlight>
                <a:latin typeface="system-ui"/>
              </a:rPr>
              <a:t>Negative Correlation</a:t>
            </a:r>
            <a:br>
              <a:rPr lang="en-US" sz="2000" b="0" i="0" dirty="0">
                <a:effectLst/>
                <a:highlight>
                  <a:srgbClr val="FFFFFF"/>
                </a:highlight>
                <a:latin typeface="system-ui"/>
              </a:rPr>
            </a:br>
            <a:r>
              <a:rPr lang="en-US" sz="2000" b="0" i="1" dirty="0" err="1">
                <a:effectLst/>
                <a:highlight>
                  <a:srgbClr val="FFFFFF"/>
                </a:highlight>
                <a:latin typeface="system-ui"/>
              </a:rPr>
              <a:t>int_rate</a:t>
            </a:r>
            <a:r>
              <a:rPr lang="en-US" sz="2000" b="0" i="0" dirty="0">
                <a:effectLst/>
                <a:highlight>
                  <a:srgbClr val="FFFFFF"/>
                </a:highlight>
                <a:latin typeface="system-ui"/>
              </a:rPr>
              <a:t> has a negative correlation with </a:t>
            </a:r>
            <a:r>
              <a:rPr lang="en-US" sz="2000" b="0" i="0" dirty="0" err="1">
                <a:effectLst/>
                <a:highlight>
                  <a:srgbClr val="FFFFFF"/>
                </a:highlight>
                <a:latin typeface="system-ui"/>
              </a:rPr>
              <a:t>loan_paid</a:t>
            </a:r>
            <a:r>
              <a:rPr lang="en-US" sz="2000" b="0" i="0" dirty="0">
                <a:effectLst/>
                <a:highlight>
                  <a:srgbClr val="FFFFFF"/>
                </a:highlight>
                <a:latin typeface="system-ui"/>
              </a:rPr>
              <a:t>.</a:t>
            </a:r>
            <a:br>
              <a:rPr lang="en-US" sz="2000" b="0" i="0" dirty="0">
                <a:effectLst/>
                <a:highlight>
                  <a:srgbClr val="FFFFFF"/>
                </a:highlight>
                <a:latin typeface="system-ui"/>
              </a:rPr>
            </a:br>
            <a:endParaRPr lang="en-US" sz="2000" dirty="0"/>
          </a:p>
        </p:txBody>
      </p:sp>
    </p:spTree>
    <p:extLst>
      <p:ext uri="{BB962C8B-B14F-4D97-AF65-F5344CB8AC3E}">
        <p14:creationId xmlns:p14="http://schemas.microsoft.com/office/powerpoint/2010/main" val="1418789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593806" y="505120"/>
            <a:ext cx="7448634" cy="1225884"/>
          </a:xfrm>
        </p:spPr>
        <p:txBody>
          <a:bodyPr/>
          <a:lstStyle/>
          <a:p>
            <a:r>
              <a:rPr lang="en-US" dirty="0"/>
              <a:t>Conclusion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931819" y="2243470"/>
            <a:ext cx="7487407" cy="3993818"/>
          </a:xfrm>
        </p:spPr>
        <p:txBody>
          <a:bodyPr>
            <a:normAutofit fontScale="40000" lnSpcReduction="20000"/>
          </a:bodyPr>
          <a:lstStyle/>
          <a:p>
            <a:r>
              <a:rPr lang="en-US" sz="6200" b="1" cap="all" dirty="0">
                <a:solidFill>
                  <a:schemeClr val="bg1"/>
                </a:solidFill>
                <a:latin typeface="Times New Roman" panose="02020603050405020304" pitchFamily="18" charset="0"/>
                <a:cs typeface="Times New Roman" panose="02020603050405020304" pitchFamily="18" charset="0"/>
              </a:rPr>
              <a:t>Univariate Analysis Summary </a:t>
            </a:r>
            <a:r>
              <a:rPr lang="en-US" sz="2400" b="1" cap="all" dirty="0">
                <a:solidFill>
                  <a:schemeClr val="bg1"/>
                </a:solidFill>
                <a:latin typeface="Times New Roman" panose="02020603050405020304" pitchFamily="18" charset="0"/>
                <a:cs typeface="Times New Roman" panose="02020603050405020304" pitchFamily="18" charset="0"/>
              </a:rPr>
              <a:t>: </a:t>
            </a:r>
            <a:r>
              <a:rPr lang="en-US" sz="3500" b="1" cap="all" dirty="0" err="1">
                <a:solidFill>
                  <a:schemeClr val="bg1"/>
                </a:solidFill>
                <a:latin typeface="Times New Roman" panose="02020603050405020304" pitchFamily="18" charset="0"/>
                <a:cs typeface="Times New Roman" panose="02020603050405020304" pitchFamily="18" charset="0"/>
              </a:rPr>
              <a:t>Grade,Term,Purpose,Annual_Income,Interest_Rates,Debt</a:t>
            </a:r>
            <a:r>
              <a:rPr lang="en-US" sz="3500" b="1" cap="all" dirty="0">
                <a:solidFill>
                  <a:schemeClr val="bg1"/>
                </a:solidFill>
                <a:latin typeface="Times New Roman" panose="02020603050405020304" pitchFamily="18" charset="0"/>
                <a:cs typeface="Times New Roman" panose="02020603050405020304" pitchFamily="18" charset="0"/>
              </a:rPr>
              <a:t>-Income Ratio and Revolving Line Utilization Ratio are major variable which causes default in absolute numbers</a:t>
            </a:r>
          </a:p>
          <a:p>
            <a:pPr algn="l">
              <a:buFont typeface="Arial" panose="020B0604020202020204" pitchFamily="34" charset="0"/>
              <a:buChar char="•"/>
            </a:pPr>
            <a:r>
              <a:rPr lang="en-US" sz="6200" b="1" cap="all" dirty="0">
                <a:solidFill>
                  <a:schemeClr val="bg1"/>
                </a:solidFill>
                <a:latin typeface="Times New Roman" panose="02020603050405020304" pitchFamily="18" charset="0"/>
                <a:cs typeface="Times New Roman" panose="02020603050405020304" pitchFamily="18" charset="0"/>
              </a:rPr>
              <a:t>Bivariate Analysis Summary </a:t>
            </a:r>
            <a:r>
              <a:rPr lang="en-US" sz="1200" b="1" cap="all" dirty="0">
                <a:solidFill>
                  <a:schemeClr val="bg1"/>
                </a:solidFill>
                <a:latin typeface="Times New Roman" panose="02020603050405020304" pitchFamily="18" charset="0"/>
                <a:cs typeface="Times New Roman" panose="02020603050405020304" pitchFamily="18" charset="0"/>
              </a:rPr>
              <a:t>: </a:t>
            </a:r>
            <a:r>
              <a:rPr lang="en-US" sz="2500" b="1" cap="all" dirty="0" err="1">
                <a:solidFill>
                  <a:schemeClr val="bg1"/>
                </a:solidFill>
                <a:latin typeface="Times New Roman" panose="02020603050405020304" pitchFamily="18" charset="0"/>
                <a:cs typeface="Times New Roman" panose="02020603050405020304" pitchFamily="18" charset="0"/>
              </a:rPr>
              <a:t>Annual_Income,Debt</a:t>
            </a:r>
            <a:r>
              <a:rPr lang="en-US" sz="2500" b="1" cap="all" dirty="0">
                <a:solidFill>
                  <a:schemeClr val="bg1"/>
                </a:solidFill>
                <a:latin typeface="Times New Roman" panose="02020603050405020304" pitchFamily="18" charset="0"/>
                <a:cs typeface="Times New Roman" panose="02020603050405020304" pitchFamily="18" charset="0"/>
              </a:rPr>
              <a:t>-Income Ratio and Revolving Line Utilization Ratio are major variables which could result in loan default in absolute and relative terms</a:t>
            </a:r>
          </a:p>
          <a:p>
            <a:pPr algn="l">
              <a:buFont typeface="Arial" panose="020B0604020202020204" pitchFamily="34" charset="0"/>
              <a:buChar char="•"/>
            </a:pPr>
            <a:r>
              <a:rPr lang="en-US" sz="6300" b="1" cap="all" dirty="0">
                <a:solidFill>
                  <a:schemeClr val="bg1"/>
                </a:solidFill>
                <a:latin typeface="Times New Roman" panose="02020603050405020304" pitchFamily="18" charset="0"/>
                <a:cs typeface="Times New Roman" panose="02020603050405020304" pitchFamily="18" charset="0"/>
              </a:rPr>
              <a:t>Correlation Analysis Summary : </a:t>
            </a:r>
            <a:r>
              <a:rPr lang="en-US" sz="3500" b="1" cap="all" dirty="0">
                <a:solidFill>
                  <a:schemeClr val="bg1"/>
                </a:solidFill>
                <a:latin typeface="Times New Roman" panose="02020603050405020304" pitchFamily="18" charset="0"/>
                <a:cs typeface="Times New Roman" panose="02020603050405020304" pitchFamily="18" charset="0"/>
              </a:rPr>
              <a:t>loan Amount shows a strong correlation with Funded Amount, Interest Rate, and Funded Amount </a:t>
            </a:r>
            <a:r>
              <a:rPr lang="en-US" sz="3500" b="1" cap="all" dirty="0" err="1">
                <a:solidFill>
                  <a:schemeClr val="bg1"/>
                </a:solidFill>
                <a:latin typeface="Times New Roman" panose="02020603050405020304" pitchFamily="18" charset="0"/>
                <a:cs typeface="Times New Roman" panose="02020603050405020304" pitchFamily="18" charset="0"/>
              </a:rPr>
              <a:t>Investers</a:t>
            </a:r>
            <a:r>
              <a:rPr lang="en-US" sz="3500" b="1" cap="all" dirty="0">
                <a:solidFill>
                  <a:schemeClr val="bg1"/>
                </a:solidFill>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3500" b="1" cap="all" dirty="0">
                <a:solidFill>
                  <a:schemeClr val="bg1"/>
                </a:solidFill>
                <a:latin typeface="Times New Roman" panose="02020603050405020304" pitchFamily="18" charset="0"/>
                <a:cs typeface="Times New Roman" panose="02020603050405020304" pitchFamily="18" charset="0"/>
              </a:rPr>
              <a:t>Loan term is strongly correlated with the interest rate.</a:t>
            </a:r>
          </a:p>
          <a:p>
            <a:pPr algn="l">
              <a:buFont typeface="Arial" panose="020B0604020202020204" pitchFamily="34" charset="0"/>
              <a:buChar char="•"/>
            </a:pPr>
            <a:r>
              <a:rPr lang="en-US" sz="3500" b="1" cap="all" dirty="0">
                <a:solidFill>
                  <a:schemeClr val="bg1"/>
                </a:solidFill>
                <a:latin typeface="Times New Roman" panose="02020603050405020304" pitchFamily="18" charset="0"/>
                <a:cs typeface="Times New Roman" panose="02020603050405020304" pitchFamily="18" charset="0"/>
              </a:rPr>
              <a:t>loan paid and employment length exhibits weak correlations with most variables.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Sakshi Singh</a:t>
            </a:r>
          </a:p>
          <a:p>
            <a:r>
              <a:rPr lang="en-US" dirty="0"/>
              <a:t>Ranjith Kumar</a:t>
            </a:r>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092" y="393300"/>
            <a:ext cx="11096089" cy="769056"/>
          </a:xfrm>
          <a:prstGeom prst="rect">
            <a:avLst/>
          </a:prstGeom>
        </p:spPr>
        <p:txBody>
          <a:bodyPr vert="horz" wrap="square" lIns="0" tIns="91058" rIns="0" bIns="0" rtlCol="0">
            <a:spAutoFit/>
          </a:bodyPr>
          <a:lstStyle/>
          <a:p>
            <a:pPr marL="462915">
              <a:lnSpc>
                <a:spcPct val="100000"/>
              </a:lnSpc>
              <a:spcBef>
                <a:spcPts val="100"/>
              </a:spcBef>
            </a:pPr>
            <a:r>
              <a:rPr dirty="0"/>
              <a:t>Data</a:t>
            </a:r>
            <a:r>
              <a:rPr spc="-25" dirty="0"/>
              <a:t> </a:t>
            </a:r>
            <a:r>
              <a:rPr dirty="0"/>
              <a:t>Cleaning</a:t>
            </a:r>
            <a:r>
              <a:rPr spc="-25" dirty="0"/>
              <a:t> </a:t>
            </a:r>
            <a:r>
              <a:rPr dirty="0"/>
              <a:t>&amp;</a:t>
            </a:r>
            <a:r>
              <a:rPr spc="-15" dirty="0"/>
              <a:t> </a:t>
            </a:r>
            <a:r>
              <a:rPr lang="en-US" spc="-55" dirty="0"/>
              <a:t>Manipulation</a:t>
            </a:r>
            <a:endParaRPr spc="-10" dirty="0"/>
          </a:p>
        </p:txBody>
      </p:sp>
      <p:sp>
        <p:nvSpPr>
          <p:cNvPr id="3" name="object 3"/>
          <p:cNvSpPr txBox="1"/>
          <p:nvPr/>
        </p:nvSpPr>
        <p:spPr>
          <a:xfrm>
            <a:off x="4372814" y="1608773"/>
            <a:ext cx="7113694" cy="3256020"/>
          </a:xfrm>
          <a:prstGeom prst="rect">
            <a:avLst/>
          </a:prstGeom>
        </p:spPr>
        <p:txBody>
          <a:bodyPr vert="horz" wrap="square" lIns="0" tIns="140970" rIns="0" bIns="0" rtlCol="0">
            <a:spAutoFit/>
          </a:bodyPr>
          <a:lstStyle/>
          <a:p>
            <a:pPr marL="10795">
              <a:lnSpc>
                <a:spcPct val="100000"/>
              </a:lnSpc>
              <a:spcBef>
                <a:spcPts val="1110"/>
              </a:spcBef>
              <a:buClr>
                <a:srgbClr val="90C225"/>
              </a:buClr>
              <a:buSzPct val="75000"/>
              <a:tabLst>
                <a:tab pos="186690" algn="l"/>
              </a:tabLst>
            </a:pPr>
            <a:r>
              <a:rPr lang="en-US" sz="1800" b="1" dirty="0">
                <a:solidFill>
                  <a:srgbClr val="404040"/>
                </a:solidFill>
                <a:latin typeface="Times New Roman" panose="02020603050405020304" pitchFamily="18" charset="0"/>
                <a:cs typeface="Times New Roman" panose="02020603050405020304" pitchFamily="18" charset="0"/>
              </a:rPr>
              <a:t>Read CSV file</a:t>
            </a:r>
            <a:endParaRPr sz="1800" dirty="0">
              <a:latin typeface="Times New Roman" panose="02020603050405020304" pitchFamily="18" charset="0"/>
              <a:cs typeface="Times New Roman" panose="02020603050405020304" pitchFamily="18" charset="0"/>
            </a:endParaRPr>
          </a:p>
          <a:p>
            <a:pPr marL="11430">
              <a:lnSpc>
                <a:spcPct val="100000"/>
              </a:lnSpc>
              <a:spcBef>
                <a:spcPts val="1010"/>
              </a:spcBef>
              <a:buClr>
                <a:srgbClr val="90C225"/>
              </a:buClr>
              <a:buSzPct val="75000"/>
              <a:tabLst>
                <a:tab pos="187325" algn="l"/>
              </a:tabLst>
            </a:pPr>
            <a:r>
              <a:rPr lang="en-US" sz="1800" b="1" dirty="0">
                <a:solidFill>
                  <a:srgbClr val="404040"/>
                </a:solidFill>
                <a:latin typeface="Times New Roman" panose="02020603050405020304" pitchFamily="18" charset="0"/>
                <a:cs typeface="Times New Roman" panose="02020603050405020304" pitchFamily="18" charset="0"/>
              </a:rPr>
              <a:t>Identify &amp; drop-off duplicate Rows &amp; Columns</a:t>
            </a:r>
          </a:p>
          <a:p>
            <a:pPr marL="11430">
              <a:spcBef>
                <a:spcPts val="1010"/>
              </a:spcBef>
              <a:buClr>
                <a:srgbClr val="90C225"/>
              </a:buClr>
              <a:buSzPct val="75000"/>
              <a:tabLst>
                <a:tab pos="187325" algn="l"/>
              </a:tabLst>
            </a:pPr>
            <a:r>
              <a:rPr lang="en-US" sz="1800" b="1" dirty="0">
                <a:solidFill>
                  <a:srgbClr val="404040"/>
                </a:solidFill>
                <a:latin typeface="Times New Roman" panose="02020603050405020304" pitchFamily="18" charset="0"/>
                <a:cs typeface="Times New Roman" panose="02020603050405020304" pitchFamily="18" charset="0"/>
              </a:rPr>
              <a:t>Identify &amp; drop-off Rows &amp; Columns with Null,NAN,NA,0 values</a:t>
            </a:r>
            <a:endParaRPr sz="1800" dirty="0">
              <a:latin typeface="Times New Roman" panose="02020603050405020304" pitchFamily="18" charset="0"/>
              <a:cs typeface="Times New Roman" panose="02020603050405020304" pitchFamily="18" charset="0"/>
            </a:endParaRPr>
          </a:p>
          <a:p>
            <a:pPr marL="11430">
              <a:lnSpc>
                <a:spcPct val="100000"/>
              </a:lnSpc>
              <a:spcBef>
                <a:spcPts val="1000"/>
              </a:spcBef>
              <a:buClr>
                <a:srgbClr val="90C225"/>
              </a:buClr>
              <a:buSzPct val="75000"/>
              <a:tabLst>
                <a:tab pos="187325" algn="l"/>
              </a:tabLst>
            </a:pPr>
            <a:r>
              <a:rPr lang="en-US" sz="1800" b="1" dirty="0">
                <a:solidFill>
                  <a:srgbClr val="404040"/>
                </a:solidFill>
                <a:latin typeface="Times New Roman" panose="02020603050405020304" pitchFamily="18" charset="0"/>
                <a:cs typeface="Times New Roman" panose="02020603050405020304" pitchFamily="18" charset="0"/>
              </a:rPr>
              <a:t>Identify &amp; drop-off descriptive and identification columns(unique fields)</a:t>
            </a:r>
          </a:p>
          <a:p>
            <a:pPr marL="11430">
              <a:lnSpc>
                <a:spcPct val="100000"/>
              </a:lnSpc>
              <a:spcBef>
                <a:spcPts val="1000"/>
              </a:spcBef>
              <a:buClr>
                <a:srgbClr val="90C225"/>
              </a:buClr>
              <a:buSzPct val="75000"/>
              <a:tabLst>
                <a:tab pos="187325" algn="l"/>
              </a:tabLst>
            </a:pPr>
            <a:r>
              <a:rPr lang="en-US" b="1" dirty="0">
                <a:solidFill>
                  <a:srgbClr val="404040"/>
                </a:solidFill>
                <a:latin typeface="Times New Roman" panose="02020603050405020304" pitchFamily="18" charset="0"/>
                <a:cs typeface="Times New Roman" panose="02020603050405020304" pitchFamily="18" charset="0"/>
              </a:rPr>
              <a:t>Identify if any derived columns are necessary</a:t>
            </a:r>
            <a:endParaRPr sz="1800" dirty="0">
              <a:latin typeface="Times New Roman" panose="02020603050405020304" pitchFamily="18" charset="0"/>
              <a:cs typeface="Times New Roman" panose="02020603050405020304" pitchFamily="18" charset="0"/>
            </a:endParaRPr>
          </a:p>
          <a:p>
            <a:pPr marL="11430">
              <a:lnSpc>
                <a:spcPct val="100000"/>
              </a:lnSpc>
              <a:spcBef>
                <a:spcPts val="994"/>
              </a:spcBef>
              <a:buClr>
                <a:srgbClr val="90C225"/>
              </a:buClr>
              <a:buSzPct val="75000"/>
              <a:tabLst>
                <a:tab pos="187325" algn="l"/>
              </a:tabLst>
            </a:pPr>
            <a:r>
              <a:rPr sz="1800" b="1" spc="-10" dirty="0">
                <a:solidFill>
                  <a:srgbClr val="404040"/>
                </a:solidFill>
                <a:latin typeface="Times New Roman" panose="02020603050405020304" pitchFamily="18" charset="0"/>
                <a:cs typeface="Times New Roman" panose="02020603050405020304" pitchFamily="18" charset="0"/>
              </a:rPr>
              <a:t>Conversion</a:t>
            </a:r>
            <a:r>
              <a:rPr lang="en-US" sz="1800" b="1" spc="-10" dirty="0">
                <a:solidFill>
                  <a:srgbClr val="404040"/>
                </a:solidFill>
                <a:latin typeface="Times New Roman" panose="02020603050405020304" pitchFamily="18" charset="0"/>
                <a:cs typeface="Times New Roman" panose="02020603050405020304" pitchFamily="18" charset="0"/>
              </a:rPr>
              <a:t> of data to the appropriate data types</a:t>
            </a:r>
            <a:endParaRPr sz="1800" dirty="0">
              <a:latin typeface="Times New Roman" panose="02020603050405020304" pitchFamily="18" charset="0"/>
              <a:cs typeface="Times New Roman" panose="02020603050405020304" pitchFamily="18" charset="0"/>
            </a:endParaRPr>
          </a:p>
          <a:p>
            <a:pPr marL="11430">
              <a:lnSpc>
                <a:spcPct val="100000"/>
              </a:lnSpc>
              <a:spcBef>
                <a:spcPts val="1010"/>
              </a:spcBef>
              <a:buClr>
                <a:srgbClr val="90C225"/>
              </a:buClr>
              <a:buSzPct val="75000"/>
              <a:tabLst>
                <a:tab pos="187325" algn="l"/>
              </a:tabLst>
            </a:pPr>
            <a:r>
              <a:rPr lang="en-US" sz="1800" b="1" spc="-114" dirty="0">
                <a:solidFill>
                  <a:srgbClr val="404040"/>
                </a:solidFill>
                <a:latin typeface="Times New Roman" panose="02020603050405020304" pitchFamily="18" charset="0"/>
                <a:cs typeface="Times New Roman" panose="02020603050405020304" pitchFamily="18" charset="0"/>
              </a:rPr>
              <a:t>Processing for outlier data</a:t>
            </a:r>
          </a:p>
          <a:p>
            <a:pPr marL="11430">
              <a:lnSpc>
                <a:spcPct val="100000"/>
              </a:lnSpc>
              <a:spcBef>
                <a:spcPts val="1010"/>
              </a:spcBef>
              <a:buClr>
                <a:srgbClr val="90C225"/>
              </a:buClr>
              <a:buSzPct val="75000"/>
              <a:tabLst>
                <a:tab pos="187325" algn="l"/>
              </a:tabLst>
            </a:pPr>
            <a:r>
              <a:rPr sz="1800" b="1" dirty="0">
                <a:solidFill>
                  <a:srgbClr val="404040"/>
                </a:solidFill>
                <a:latin typeface="Times New Roman" panose="02020603050405020304" pitchFamily="18" charset="0"/>
                <a:cs typeface="Times New Roman" panose="02020603050405020304" pitchFamily="18" charset="0"/>
              </a:rPr>
              <a:t>Imputing</a:t>
            </a:r>
            <a:r>
              <a:rPr sz="1800" b="1" spc="-60" dirty="0">
                <a:solidFill>
                  <a:srgbClr val="404040"/>
                </a:solidFill>
                <a:latin typeface="Times New Roman" panose="02020603050405020304" pitchFamily="18" charset="0"/>
                <a:cs typeface="Times New Roman" panose="02020603050405020304" pitchFamily="18" charset="0"/>
              </a:rPr>
              <a:t> </a:t>
            </a:r>
            <a:r>
              <a:rPr sz="1800" b="1" dirty="0">
                <a:solidFill>
                  <a:srgbClr val="404040"/>
                </a:solidFill>
                <a:latin typeface="Times New Roman" panose="02020603050405020304" pitchFamily="18" charset="0"/>
                <a:cs typeface="Times New Roman" panose="02020603050405020304" pitchFamily="18" charset="0"/>
              </a:rPr>
              <a:t>values</a:t>
            </a:r>
            <a:r>
              <a:rPr sz="1800" b="1" spc="-35" dirty="0">
                <a:solidFill>
                  <a:srgbClr val="404040"/>
                </a:solidFill>
                <a:latin typeface="Times New Roman" panose="02020603050405020304" pitchFamily="18" charset="0"/>
                <a:cs typeface="Times New Roman" panose="02020603050405020304" pitchFamily="18" charset="0"/>
              </a:rPr>
              <a:t> </a:t>
            </a:r>
            <a:r>
              <a:rPr sz="1800" b="1" dirty="0">
                <a:solidFill>
                  <a:srgbClr val="404040"/>
                </a:solidFill>
                <a:latin typeface="Times New Roman" panose="02020603050405020304" pitchFamily="18" charset="0"/>
                <a:cs typeface="Times New Roman" panose="02020603050405020304" pitchFamily="18" charset="0"/>
              </a:rPr>
              <a:t>in</a:t>
            </a:r>
            <a:r>
              <a:rPr sz="1800" b="1" spc="-50" dirty="0">
                <a:solidFill>
                  <a:srgbClr val="404040"/>
                </a:solidFill>
                <a:latin typeface="Times New Roman" panose="02020603050405020304" pitchFamily="18" charset="0"/>
                <a:cs typeface="Times New Roman" panose="02020603050405020304" pitchFamily="18" charset="0"/>
              </a:rPr>
              <a:t> </a:t>
            </a:r>
            <a:r>
              <a:rPr sz="1800" b="1" spc="-10" dirty="0">
                <a:solidFill>
                  <a:srgbClr val="404040"/>
                </a:solidFill>
                <a:latin typeface="Times New Roman" panose="02020603050405020304" pitchFamily="18" charset="0"/>
                <a:cs typeface="Times New Roman" panose="02020603050405020304" pitchFamily="18" charset="0"/>
              </a:rPr>
              <a:t>Columns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6D45-524D-F765-6351-FCF88F7E2F90}"/>
              </a:ext>
            </a:extLst>
          </p:cNvPr>
          <p:cNvSpPr>
            <a:spLocks noGrp="1"/>
          </p:cNvSpPr>
          <p:nvPr>
            <p:ph type="title"/>
          </p:nvPr>
        </p:nvSpPr>
        <p:spPr>
          <a:xfrm>
            <a:off x="4384110" y="688933"/>
            <a:ext cx="7415407" cy="6032544"/>
          </a:xfrm>
        </p:spPr>
        <p:txBody>
          <a:bodyPr>
            <a:noAutofit/>
          </a:bodyPr>
          <a:lstStyle/>
          <a:p>
            <a:pPr marL="10795">
              <a:lnSpc>
                <a:spcPct val="100000"/>
              </a:lnSpc>
              <a:spcBef>
                <a:spcPts val="1110"/>
              </a:spcBef>
              <a:buClr>
                <a:srgbClr val="90C225"/>
              </a:buClr>
              <a:buSzPct val="75000"/>
              <a:tabLst>
                <a:tab pos="186690" algn="l"/>
              </a:tabLst>
            </a:pPr>
            <a:r>
              <a:rPr lang="en-US" sz="2400" dirty="0">
                <a:solidFill>
                  <a:srgbClr val="002060"/>
                </a:solidFill>
                <a:latin typeface="Times New Roman" panose="02020603050405020304" pitchFamily="18" charset="0"/>
                <a:ea typeface="+mn-ea"/>
                <a:cs typeface="Times New Roman" panose="02020603050405020304" pitchFamily="18" charset="0"/>
              </a:rPr>
              <a:t>Data Understanding</a:t>
            </a:r>
            <a:br>
              <a:rPr lang="en-US" sz="1600" dirty="0">
                <a:solidFill>
                  <a:srgbClr val="002060"/>
                </a:solidFill>
                <a:latin typeface="Times New Roman" panose="02020603050405020304" pitchFamily="18" charset="0"/>
                <a:ea typeface="+mn-ea"/>
                <a:cs typeface="Times New Roman" panose="02020603050405020304" pitchFamily="18" charset="0"/>
              </a:rPr>
            </a:br>
            <a:br>
              <a:rPr lang="en-US" sz="1400" dirty="0">
                <a:solidFill>
                  <a:srgbClr val="404040"/>
                </a:solidFill>
                <a:latin typeface="Times New Roman" panose="02020603050405020304" pitchFamily="18" charset="0"/>
                <a:ea typeface="+mn-ea"/>
                <a:cs typeface="Times New Roman" panose="02020603050405020304" pitchFamily="18" charset="0"/>
              </a:rPr>
            </a:br>
            <a:r>
              <a:rPr lang="en-US" sz="1200" dirty="0">
                <a:solidFill>
                  <a:srgbClr val="404040"/>
                </a:solidFill>
                <a:latin typeface="Times New Roman" panose="02020603050405020304" pitchFamily="18" charset="0"/>
                <a:ea typeface="+mn-ea"/>
                <a:cs typeface="Times New Roman" panose="02020603050405020304" pitchFamily="18" charset="0"/>
              </a:rPr>
              <a:t>The data provided in the data set loan.csv contains information about past loan applicants and whether they defaulted. The goal is to identify patterns that indicate if a person is likely to default. This information can be used to make decisions such as denying the loan, reducing the loan amount, or lending to risky applicants at a higher interest rate.</a:t>
            </a:r>
            <a:br>
              <a:rPr lang="en-US" sz="1200" dirty="0">
                <a:solidFill>
                  <a:srgbClr val="404040"/>
                </a:solidFill>
                <a:latin typeface="Times New Roman" panose="02020603050405020304" pitchFamily="18" charset="0"/>
                <a:ea typeface="+mn-ea"/>
                <a:cs typeface="Times New Roman" panose="02020603050405020304" pitchFamily="18" charset="0"/>
              </a:rPr>
            </a:br>
            <a:br>
              <a:rPr lang="en-US" sz="1200" dirty="0">
                <a:solidFill>
                  <a:srgbClr val="404040"/>
                </a:solidFill>
                <a:latin typeface="Times New Roman" panose="02020603050405020304" pitchFamily="18" charset="0"/>
                <a:ea typeface="+mn-ea"/>
                <a:cs typeface="Times New Roman" panose="02020603050405020304" pitchFamily="18" charset="0"/>
              </a:rPr>
            </a:br>
            <a:r>
              <a:rPr lang="en-US" sz="1400" dirty="0">
                <a:solidFill>
                  <a:srgbClr val="7030A0"/>
                </a:solidFill>
                <a:latin typeface="Times New Roman" panose="02020603050405020304" pitchFamily="18" charset="0"/>
                <a:ea typeface="+mn-ea"/>
                <a:cs typeface="Times New Roman" panose="02020603050405020304" pitchFamily="18" charset="0"/>
              </a:rPr>
              <a:t>Leading Attribute</a:t>
            </a:r>
            <a:br>
              <a:rPr lang="en-US" sz="1400" dirty="0">
                <a:solidFill>
                  <a:srgbClr val="404040"/>
                </a:solidFill>
                <a:latin typeface="Times New Roman" panose="02020603050405020304" pitchFamily="18" charset="0"/>
                <a:ea typeface="+mn-ea"/>
                <a:cs typeface="Times New Roman" panose="02020603050405020304" pitchFamily="18" charset="0"/>
              </a:rPr>
            </a:br>
            <a:br>
              <a:rPr lang="en-US" sz="1400" dirty="0">
                <a:solidFill>
                  <a:srgbClr val="404040"/>
                </a:solidFill>
                <a:latin typeface="Times New Roman" panose="02020603050405020304" pitchFamily="18" charset="0"/>
                <a:ea typeface="+mn-ea"/>
                <a:cs typeface="Times New Roman" panose="02020603050405020304" pitchFamily="18" charset="0"/>
              </a:rPr>
            </a:br>
            <a:r>
              <a:rPr lang="en-US" sz="1400" dirty="0">
                <a:solidFill>
                  <a:srgbClr val="7030A0"/>
                </a:solidFill>
                <a:latin typeface="Times New Roman" panose="02020603050405020304" pitchFamily="18" charset="0"/>
                <a:ea typeface="+mn-ea"/>
                <a:cs typeface="Times New Roman" panose="02020603050405020304" pitchFamily="18" charset="0"/>
              </a:rPr>
              <a:t>Loan Accepted </a:t>
            </a:r>
            <a:r>
              <a:rPr lang="en-US" sz="1400" dirty="0">
                <a:solidFill>
                  <a:srgbClr val="404040"/>
                </a:solidFill>
                <a:latin typeface="Times New Roman" panose="02020603050405020304" pitchFamily="18" charset="0"/>
                <a:ea typeface="+mn-ea"/>
                <a:cs typeface="Times New Roman" panose="02020603050405020304" pitchFamily="18" charset="0"/>
              </a:rPr>
              <a:t>- Three Scenarios</a:t>
            </a:r>
            <a:br>
              <a:rPr lang="en-US" sz="1400" dirty="0">
                <a:solidFill>
                  <a:srgbClr val="404040"/>
                </a:solidFill>
                <a:latin typeface="Times New Roman" panose="02020603050405020304" pitchFamily="18" charset="0"/>
                <a:ea typeface="+mn-ea"/>
                <a:cs typeface="Times New Roman" panose="02020603050405020304" pitchFamily="18" charset="0"/>
              </a:rPr>
            </a:br>
            <a:br>
              <a:rPr lang="en-US" sz="1400" dirty="0">
                <a:solidFill>
                  <a:srgbClr val="404040"/>
                </a:solidFill>
                <a:latin typeface="Times New Roman" panose="02020603050405020304" pitchFamily="18" charset="0"/>
                <a:ea typeface="+mn-ea"/>
                <a:cs typeface="Times New Roman" panose="02020603050405020304" pitchFamily="18" charset="0"/>
              </a:rPr>
            </a:br>
            <a:r>
              <a:rPr lang="en-US" sz="1400" dirty="0">
                <a:solidFill>
                  <a:srgbClr val="7030A0"/>
                </a:solidFill>
                <a:latin typeface="Times New Roman" panose="02020603050405020304" pitchFamily="18" charset="0"/>
                <a:ea typeface="+mn-ea"/>
                <a:cs typeface="Times New Roman" panose="02020603050405020304" pitchFamily="18" charset="0"/>
              </a:rPr>
              <a:t>Fully Paid </a:t>
            </a:r>
            <a:r>
              <a:rPr lang="en-US" sz="1400" dirty="0">
                <a:solidFill>
                  <a:srgbClr val="404040"/>
                </a:solidFill>
                <a:latin typeface="Times New Roman" panose="02020603050405020304" pitchFamily="18" charset="0"/>
                <a:ea typeface="+mn-ea"/>
                <a:cs typeface="Times New Roman" panose="02020603050405020304" pitchFamily="18" charset="0"/>
              </a:rPr>
              <a:t>- Applicant has fully paid the loan (the principal and the interest rate)</a:t>
            </a:r>
            <a:br>
              <a:rPr lang="en-US" sz="1400" dirty="0">
                <a:solidFill>
                  <a:srgbClr val="404040"/>
                </a:solidFill>
                <a:latin typeface="Times New Roman" panose="02020603050405020304" pitchFamily="18" charset="0"/>
                <a:ea typeface="+mn-ea"/>
                <a:cs typeface="Times New Roman" panose="02020603050405020304" pitchFamily="18" charset="0"/>
              </a:rPr>
            </a:br>
            <a:br>
              <a:rPr lang="en-US" sz="1400" dirty="0">
                <a:solidFill>
                  <a:srgbClr val="404040"/>
                </a:solidFill>
                <a:latin typeface="Times New Roman" panose="02020603050405020304" pitchFamily="18" charset="0"/>
                <a:ea typeface="+mn-ea"/>
                <a:cs typeface="Times New Roman" panose="02020603050405020304" pitchFamily="18" charset="0"/>
              </a:rPr>
            </a:br>
            <a:r>
              <a:rPr lang="en-US" sz="1600" dirty="0">
                <a:solidFill>
                  <a:srgbClr val="7030A0"/>
                </a:solidFill>
                <a:latin typeface="Times New Roman" panose="02020603050405020304" pitchFamily="18" charset="0"/>
                <a:ea typeface="+mn-ea"/>
                <a:cs typeface="Times New Roman" panose="02020603050405020304" pitchFamily="18" charset="0"/>
              </a:rPr>
              <a:t>Current </a:t>
            </a:r>
            <a:r>
              <a:rPr lang="en-US" sz="1400" dirty="0">
                <a:solidFill>
                  <a:srgbClr val="404040"/>
                </a:solidFill>
                <a:latin typeface="Times New Roman" panose="02020603050405020304" pitchFamily="18" charset="0"/>
                <a:ea typeface="+mn-ea"/>
                <a:cs typeface="Times New Roman" panose="02020603050405020304" pitchFamily="18" charset="0"/>
              </a:rPr>
              <a:t>- </a:t>
            </a:r>
            <a:r>
              <a:rPr lang="en-US" sz="1200" dirty="0">
                <a:solidFill>
                  <a:srgbClr val="404040"/>
                </a:solidFill>
                <a:latin typeface="Times New Roman" panose="02020603050405020304" pitchFamily="18" charset="0"/>
                <a:ea typeface="+mn-ea"/>
                <a:cs typeface="Times New Roman" panose="02020603050405020304" pitchFamily="18" charset="0"/>
              </a:rPr>
              <a:t>Applicant is in the process of paying the instalments, i.e. the tenure of the loan is not yet completed. These candidates are not labelled as 'defaulted’.</a:t>
            </a:r>
            <a:br>
              <a:rPr lang="en-US" sz="1200" dirty="0">
                <a:solidFill>
                  <a:srgbClr val="404040"/>
                </a:solidFill>
                <a:latin typeface="Times New Roman" panose="02020603050405020304" pitchFamily="18" charset="0"/>
                <a:ea typeface="+mn-ea"/>
                <a:cs typeface="Times New Roman" panose="02020603050405020304" pitchFamily="18" charset="0"/>
              </a:rPr>
            </a:br>
            <a:br>
              <a:rPr lang="en-US" sz="1200" dirty="0">
                <a:solidFill>
                  <a:srgbClr val="404040"/>
                </a:solidFill>
                <a:latin typeface="Times New Roman" panose="02020603050405020304" pitchFamily="18" charset="0"/>
                <a:ea typeface="+mn-ea"/>
                <a:cs typeface="Times New Roman" panose="02020603050405020304" pitchFamily="18" charset="0"/>
              </a:rPr>
            </a:br>
            <a:r>
              <a:rPr lang="en-US" sz="1600" dirty="0">
                <a:solidFill>
                  <a:srgbClr val="7030A0"/>
                </a:solidFill>
                <a:latin typeface="Times New Roman" panose="02020603050405020304" pitchFamily="18" charset="0"/>
                <a:ea typeface="+mn-ea"/>
                <a:cs typeface="Times New Roman" panose="02020603050405020304" pitchFamily="18" charset="0"/>
              </a:rPr>
              <a:t>Charged-off - </a:t>
            </a:r>
            <a:r>
              <a:rPr lang="en-US" sz="1200" dirty="0">
                <a:solidFill>
                  <a:srgbClr val="404040"/>
                </a:solidFill>
                <a:latin typeface="Times New Roman" panose="02020603050405020304" pitchFamily="18" charset="0"/>
                <a:ea typeface="+mn-ea"/>
                <a:cs typeface="Times New Roman" panose="02020603050405020304" pitchFamily="18" charset="0"/>
              </a:rPr>
              <a:t>Applicant has not paid the instalments in due time for a long period of time, i.e. he/she has defaulted on the loan</a:t>
            </a:r>
            <a:br>
              <a:rPr lang="en-US" sz="1200" dirty="0">
                <a:solidFill>
                  <a:srgbClr val="404040"/>
                </a:solidFill>
                <a:latin typeface="Times New Roman" panose="02020603050405020304" pitchFamily="18" charset="0"/>
                <a:ea typeface="+mn-ea"/>
                <a:cs typeface="Times New Roman" panose="02020603050405020304" pitchFamily="18" charset="0"/>
              </a:rPr>
            </a:br>
            <a:br>
              <a:rPr lang="en-US" sz="1400" dirty="0">
                <a:solidFill>
                  <a:srgbClr val="404040"/>
                </a:solidFill>
                <a:latin typeface="Times New Roman" panose="02020603050405020304" pitchFamily="18" charset="0"/>
                <a:ea typeface="+mn-ea"/>
                <a:cs typeface="Times New Roman" panose="02020603050405020304" pitchFamily="18" charset="0"/>
              </a:rPr>
            </a:br>
            <a:r>
              <a:rPr lang="en-US" sz="1600" dirty="0" err="1">
                <a:solidFill>
                  <a:srgbClr val="7030A0"/>
                </a:solidFill>
                <a:latin typeface="Times New Roman" panose="02020603050405020304" pitchFamily="18" charset="0"/>
                <a:ea typeface="+mn-ea"/>
                <a:cs typeface="Times New Roman" panose="02020603050405020304" pitchFamily="18" charset="0"/>
              </a:rPr>
              <a:t>Loan</a:t>
            </a:r>
            <a:r>
              <a:rPr lang="en-US" sz="1600" dirty="0">
                <a:solidFill>
                  <a:srgbClr val="7030A0"/>
                </a:solidFill>
                <a:latin typeface="Times New Roman" panose="02020603050405020304" pitchFamily="18" charset="0"/>
                <a:ea typeface="+mn-ea"/>
                <a:cs typeface="Times New Roman" panose="02020603050405020304" pitchFamily="18" charset="0"/>
              </a:rPr>
              <a:t> Rejected </a:t>
            </a:r>
            <a:r>
              <a:rPr lang="en-US" sz="1400" dirty="0">
                <a:solidFill>
                  <a:srgbClr val="404040"/>
                </a:solidFill>
                <a:latin typeface="Times New Roman" panose="02020603050405020304" pitchFamily="18" charset="0"/>
                <a:ea typeface="+mn-ea"/>
                <a:cs typeface="Times New Roman" panose="02020603050405020304" pitchFamily="18" charset="0"/>
              </a:rPr>
              <a:t>- </a:t>
            </a:r>
            <a:r>
              <a:rPr lang="en-US" sz="1200" dirty="0">
                <a:solidFill>
                  <a:srgbClr val="404040"/>
                </a:solidFill>
                <a:latin typeface="Times New Roman" panose="02020603050405020304" pitchFamily="18" charset="0"/>
                <a:ea typeface="+mn-ea"/>
                <a:cs typeface="Times New Roman" panose="02020603050405020304" pitchFamily="18" charset="0"/>
              </a:rPr>
              <a:t>The company had rejected the loan (because the candidate does not meet their requirements etc.). Since the loan was rejected, there is no transactional history of those applicants with the company and so this data is not available with the company (and thus in this dataset)</a:t>
            </a:r>
            <a:br>
              <a:rPr lang="en-US" sz="1200" dirty="0">
                <a:solidFill>
                  <a:srgbClr val="404040"/>
                </a:solidFill>
                <a:latin typeface="Times New Roman" panose="02020603050405020304" pitchFamily="18" charset="0"/>
                <a:ea typeface="+mn-ea"/>
                <a:cs typeface="Times New Roman" panose="02020603050405020304" pitchFamily="18" charset="0"/>
              </a:rPr>
            </a:br>
            <a:endParaRPr lang="en-IN" sz="1200" dirty="0">
              <a:solidFill>
                <a:srgbClr val="404040"/>
              </a:solidFill>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2A8CA1-84AD-0CD9-32C1-29CE661E272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29645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A25B-0496-7EC5-DABE-AA1A9EF70E44}"/>
              </a:ext>
            </a:extLst>
          </p:cNvPr>
          <p:cNvSpPr>
            <a:spLocks noGrp="1"/>
          </p:cNvSpPr>
          <p:nvPr>
            <p:ph type="title"/>
          </p:nvPr>
        </p:nvSpPr>
        <p:spPr>
          <a:xfrm>
            <a:off x="4852307" y="1577777"/>
            <a:ext cx="6343650" cy="4227600"/>
          </a:xfrm>
        </p:spPr>
        <p:txBody>
          <a:bodyPr>
            <a:normAutofit fontScale="90000"/>
          </a:bodyPr>
          <a:lstStyle/>
          <a:p>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Data Cleaning and Manipulation </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br>
              <a:rPr lang="en-US" sz="900" dirty="0">
                <a:latin typeface="Times New Roman" panose="02020603050405020304" pitchFamily="18" charset="0"/>
                <a:cs typeface="Times New Roman" panose="02020603050405020304" pitchFamily="18" charset="0"/>
              </a:rPr>
            </a:br>
            <a:r>
              <a:rPr lang="en-US" sz="2000" dirty="0">
                <a:solidFill>
                  <a:srgbClr val="404040"/>
                </a:solidFill>
                <a:latin typeface="Times New Roman" panose="02020603050405020304" pitchFamily="18" charset="0"/>
                <a:ea typeface="+mn-ea"/>
                <a:cs typeface="Times New Roman" panose="02020603050405020304" pitchFamily="18" charset="0"/>
              </a:rPr>
              <a:t>Data Processing using EDA</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2000" dirty="0">
                <a:solidFill>
                  <a:srgbClr val="404040"/>
                </a:solidFill>
                <a:latin typeface="Times New Roman" panose="02020603050405020304" pitchFamily="18" charset="0"/>
                <a:ea typeface="+mn-ea"/>
                <a:cs typeface="Times New Roman" panose="02020603050405020304" pitchFamily="18" charset="0"/>
              </a:rPr>
            </a:br>
            <a:r>
              <a:rPr lang="en-US" sz="2000" dirty="0">
                <a:solidFill>
                  <a:srgbClr val="404040"/>
                </a:solidFill>
                <a:latin typeface="Times New Roman" panose="02020603050405020304" pitchFamily="18" charset="0"/>
                <a:ea typeface="+mn-ea"/>
                <a:cs typeface="Times New Roman" panose="02020603050405020304" pitchFamily="18" charset="0"/>
              </a:rPr>
              <a:t>Rows &amp; Columns Analysis</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Find and drop off columns which are of same value throughout the entire rows</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Find number of rows which has loan status as Current which means the loan installment is still in progress and drop such rows</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Certain column data </a:t>
            </a:r>
            <a:r>
              <a:rPr lang="en-US" sz="1300" dirty="0" err="1">
                <a:solidFill>
                  <a:srgbClr val="404040"/>
                </a:solidFill>
                <a:latin typeface="Times New Roman" panose="02020603050405020304" pitchFamily="18" charset="0"/>
                <a:ea typeface="+mn-ea"/>
                <a:cs typeface="Times New Roman" panose="02020603050405020304" pitchFamily="18" charset="0"/>
              </a:rPr>
              <a:t>doesnt</a:t>
            </a:r>
            <a:r>
              <a:rPr lang="en-US" sz="1300" dirty="0">
                <a:solidFill>
                  <a:srgbClr val="404040"/>
                </a:solidFill>
                <a:latin typeface="Times New Roman" panose="02020603050405020304" pitchFamily="18" charset="0"/>
                <a:ea typeface="+mn-ea"/>
                <a:cs typeface="Times New Roman" panose="02020603050405020304" pitchFamily="18" charset="0"/>
              </a:rPr>
              <a:t> add value to data analysis hence can be dropped</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Dropping columns with majority(</a:t>
            </a:r>
            <a:r>
              <a:rPr lang="en-US" sz="1300" dirty="0" err="1">
                <a:solidFill>
                  <a:srgbClr val="404040"/>
                </a:solidFill>
                <a:latin typeface="Times New Roman" panose="02020603050405020304" pitchFamily="18" charset="0"/>
                <a:ea typeface="+mn-ea"/>
                <a:cs typeface="Times New Roman" panose="02020603050405020304" pitchFamily="18" charset="0"/>
              </a:rPr>
              <a:t>ie</a:t>
            </a:r>
            <a:r>
              <a:rPr lang="en-US" sz="1300" dirty="0">
                <a:solidFill>
                  <a:srgbClr val="404040"/>
                </a:solidFill>
                <a:latin typeface="Times New Roman" panose="02020603050405020304" pitchFamily="18" charset="0"/>
                <a:ea typeface="+mn-ea"/>
                <a:cs typeface="Times New Roman" panose="02020603050405020304" pitchFamily="18" charset="0"/>
              </a:rPr>
              <a:t> 50%) of rows being the NULL values which </a:t>
            </a:r>
            <a:r>
              <a:rPr lang="en-US" sz="1300" dirty="0" err="1">
                <a:solidFill>
                  <a:srgbClr val="404040"/>
                </a:solidFill>
                <a:latin typeface="Times New Roman" panose="02020603050405020304" pitchFamily="18" charset="0"/>
                <a:ea typeface="+mn-ea"/>
                <a:cs typeface="Times New Roman" panose="02020603050405020304" pitchFamily="18" charset="0"/>
              </a:rPr>
              <a:t>doesnt</a:t>
            </a:r>
            <a:r>
              <a:rPr lang="en-US" sz="1300" dirty="0">
                <a:solidFill>
                  <a:srgbClr val="404040"/>
                </a:solidFill>
                <a:latin typeface="Times New Roman" panose="02020603050405020304" pitchFamily="18" charset="0"/>
                <a:ea typeface="+mn-ea"/>
                <a:cs typeface="Times New Roman" panose="02020603050405020304" pitchFamily="18" charset="0"/>
              </a:rPr>
              <a:t> help in Data Analysis</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Data Imputing for </a:t>
            </a:r>
            <a:r>
              <a:rPr lang="en-US" sz="1300" dirty="0" err="1">
                <a:solidFill>
                  <a:srgbClr val="404040"/>
                </a:solidFill>
                <a:latin typeface="Times New Roman" panose="02020603050405020304" pitchFamily="18" charset="0"/>
                <a:ea typeface="+mn-ea"/>
                <a:cs typeface="Times New Roman" panose="02020603050405020304" pitchFamily="18" charset="0"/>
              </a:rPr>
              <a:t>revol_util</a:t>
            </a:r>
            <a:r>
              <a:rPr lang="en-US" sz="1300" dirty="0">
                <a:solidFill>
                  <a:srgbClr val="404040"/>
                </a:solidFill>
                <a:latin typeface="Times New Roman" panose="02020603050405020304" pitchFamily="18" charset="0"/>
                <a:ea typeface="+mn-ea"/>
                <a:cs typeface="Times New Roman" panose="02020603050405020304" pitchFamily="18" charset="0"/>
              </a:rPr>
              <a:t> and </a:t>
            </a:r>
            <a:r>
              <a:rPr lang="en-US" sz="1300" dirty="0" err="1">
                <a:solidFill>
                  <a:srgbClr val="404040"/>
                </a:solidFill>
                <a:latin typeface="Times New Roman" panose="02020603050405020304" pitchFamily="18" charset="0"/>
                <a:ea typeface="+mn-ea"/>
                <a:cs typeface="Times New Roman" panose="02020603050405020304" pitchFamily="18" charset="0"/>
              </a:rPr>
              <a:t>emp_length</a:t>
            </a:r>
            <a:r>
              <a:rPr lang="en-US" sz="1300" dirty="0">
                <a:solidFill>
                  <a:srgbClr val="404040"/>
                </a:solidFill>
                <a:latin typeface="Times New Roman" panose="02020603050405020304" pitchFamily="18" charset="0"/>
                <a:ea typeface="+mn-ea"/>
                <a:cs typeface="Times New Roman" panose="02020603050405020304" pitchFamily="18" charset="0"/>
              </a:rPr>
              <a:t> columns which are blank with median, mean values respectively</a:t>
            </a: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br>
              <a:rPr lang="en-US" sz="1300" dirty="0">
                <a:solidFill>
                  <a:srgbClr val="404040"/>
                </a:solidFill>
                <a:latin typeface="Times New Roman" panose="02020603050405020304" pitchFamily="18" charset="0"/>
                <a:ea typeface="+mn-ea"/>
                <a:cs typeface="Times New Roman" panose="02020603050405020304" pitchFamily="18" charset="0"/>
              </a:rPr>
            </a:br>
            <a:r>
              <a:rPr lang="en-US" sz="1300" dirty="0">
                <a:solidFill>
                  <a:srgbClr val="404040"/>
                </a:solidFill>
                <a:latin typeface="Times New Roman" panose="02020603050405020304" pitchFamily="18" charset="0"/>
                <a:ea typeface="+mn-ea"/>
                <a:cs typeface="Times New Roman" panose="02020603050405020304" pitchFamily="18" charset="0"/>
              </a:rPr>
              <a:t>Data Type Conversion</a:t>
            </a:r>
            <a:br>
              <a:rPr lang="en-US" b="0" i="0" dirty="0">
                <a:effectLst/>
                <a:highlight>
                  <a:srgbClr val="FFFFFF"/>
                </a:highlight>
                <a:latin typeface="system-ui"/>
              </a:rPr>
            </a:br>
            <a:endParaRPr lang="en-IN" dirty="0"/>
          </a:p>
        </p:txBody>
      </p:sp>
      <p:sp>
        <p:nvSpPr>
          <p:cNvPr id="4" name="Slide Number Placeholder 3">
            <a:extLst>
              <a:ext uri="{FF2B5EF4-FFF2-40B4-BE49-F238E27FC236}">
                <a16:creationId xmlns:a16="http://schemas.microsoft.com/office/drawing/2014/main" id="{D4992CAD-4802-28E5-DB0F-3A0D7CEE45A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78255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IN" b="1" i="0" dirty="0">
                <a:solidFill>
                  <a:schemeClr val="tx1"/>
                </a:solidFill>
                <a:effectLst/>
                <a:highlight>
                  <a:srgbClr val="FFFFFF"/>
                </a:highlight>
                <a:latin typeface="system-ui"/>
              </a:rPr>
              <a:t>Univariate Analysis</a:t>
            </a:r>
            <a:br>
              <a:rPr lang="en-IN" b="1" i="0" dirty="0">
                <a:effectLst/>
                <a:highlight>
                  <a:srgbClr val="FFFFFF"/>
                </a:highlight>
                <a:latin typeface="system-ui"/>
              </a:rPr>
            </a:b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normAutofit fontScale="62500" lnSpcReduction="20000"/>
          </a:bodyPr>
          <a:lstStyle/>
          <a:p>
            <a:pPr marL="457200" indent="-457200">
              <a:buAutoNum type="arabicPeriod"/>
            </a:pPr>
            <a:r>
              <a:rPr lang="en-IN" b="1" i="0" dirty="0">
                <a:solidFill>
                  <a:schemeClr val="tx1"/>
                </a:solidFill>
                <a:effectLst/>
                <a:highlight>
                  <a:srgbClr val="FFFFFF"/>
                </a:highlight>
                <a:latin typeface="system-ui"/>
              </a:rPr>
              <a:t> Categorical variables</a:t>
            </a:r>
          </a:p>
          <a:p>
            <a:pPr marL="457200" indent="-457200">
              <a:buAutoNum type="arabicPeriod"/>
            </a:pPr>
            <a:r>
              <a:rPr lang="en-IN" b="1" i="0" dirty="0">
                <a:solidFill>
                  <a:schemeClr val="tx1"/>
                </a:solidFill>
                <a:effectLst/>
                <a:highlight>
                  <a:srgbClr val="FFFFFF"/>
                </a:highlight>
                <a:latin typeface="system-ui"/>
              </a:rPr>
              <a:t>Quantitative variables</a:t>
            </a:r>
          </a:p>
          <a:p>
            <a:pPr marL="914400" lvl="1" indent="-457200">
              <a:buAutoNum type="arabicPeriod"/>
            </a:pPr>
            <a:endParaRPr lang="en-IN" b="1" i="0" dirty="0">
              <a:effectLst/>
              <a:highlight>
                <a:srgbClr val="FFFFFF"/>
              </a:highlight>
              <a:latin typeface="system-ui"/>
            </a:endParaRPr>
          </a:p>
          <a:p>
            <a:endParaRPr lang="en-US"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292" y="158173"/>
            <a:ext cx="10668000" cy="1325563"/>
          </a:xfrm>
          <a:prstGeom prst="rect">
            <a:avLst/>
          </a:prstGeom>
        </p:spPr>
        <p:txBody>
          <a:bodyPr vert="horz" wrap="square" lIns="0" tIns="91058" rIns="0" bIns="0" rtlCol="0">
            <a:spAutoFit/>
          </a:bodyPr>
          <a:lstStyle/>
          <a:p>
            <a:pPr marL="462915">
              <a:lnSpc>
                <a:spcPct val="100000"/>
              </a:lnSpc>
              <a:spcBef>
                <a:spcPts val="100"/>
              </a:spcBef>
            </a:pPr>
            <a:r>
              <a:rPr dirty="0"/>
              <a:t>Univariate</a:t>
            </a:r>
            <a:r>
              <a:rPr spc="-250" dirty="0"/>
              <a:t> </a:t>
            </a:r>
            <a:r>
              <a:rPr spc="-10" dirty="0"/>
              <a:t>Analysis</a:t>
            </a:r>
          </a:p>
        </p:txBody>
      </p:sp>
      <p:sp>
        <p:nvSpPr>
          <p:cNvPr id="3" name="object 3"/>
          <p:cNvSpPr txBox="1"/>
          <p:nvPr/>
        </p:nvSpPr>
        <p:spPr>
          <a:xfrm>
            <a:off x="612472" y="1068366"/>
            <a:ext cx="8442325" cy="600164"/>
          </a:xfrm>
          <a:prstGeom prst="rect">
            <a:avLst/>
          </a:prstGeom>
        </p:spPr>
        <p:txBody>
          <a:bodyPr vert="horz" wrap="square" lIns="0" tIns="48260" rIns="0" bIns="0" rtlCol="0">
            <a:spAutoFit/>
          </a:bodyPr>
          <a:lstStyle/>
          <a:p>
            <a:pPr>
              <a:lnSpc>
                <a:spcPct val="100000"/>
              </a:lnSpc>
              <a:buClr>
                <a:srgbClr val="90C225"/>
              </a:buClr>
              <a:buFont typeface="Wingdings"/>
              <a:buChar char=""/>
            </a:pPr>
            <a:endParaRPr sz="1200" dirty="0">
              <a:latin typeface="Trebuchet MS"/>
              <a:cs typeface="Trebuchet MS"/>
            </a:endParaRPr>
          </a:p>
          <a:p>
            <a:pPr>
              <a:lnSpc>
                <a:spcPct val="100000"/>
              </a:lnSpc>
              <a:spcBef>
                <a:spcPts val="105"/>
              </a:spcBef>
              <a:buClr>
                <a:srgbClr val="90C225"/>
              </a:buClr>
              <a:buFont typeface="Wingdings"/>
              <a:buChar char=""/>
            </a:pPr>
            <a:endParaRPr sz="1200" dirty="0">
              <a:latin typeface="Trebuchet MS"/>
              <a:cs typeface="Trebuchet MS"/>
            </a:endParaRPr>
          </a:p>
          <a:p>
            <a:pPr marL="469900" lvl="1">
              <a:lnSpc>
                <a:spcPct val="100000"/>
              </a:lnSpc>
              <a:buClr>
                <a:srgbClr val="90C225"/>
              </a:buClr>
              <a:buSzPct val="77272"/>
              <a:tabLst>
                <a:tab pos="812165" algn="l"/>
              </a:tabLst>
            </a:pPr>
            <a:r>
              <a:rPr sz="1100" b="1" dirty="0">
                <a:solidFill>
                  <a:srgbClr val="404040"/>
                </a:solidFill>
                <a:latin typeface="Trebuchet MS"/>
                <a:cs typeface="Trebuchet MS"/>
              </a:rPr>
              <a:t>Categorical</a:t>
            </a:r>
            <a:r>
              <a:rPr sz="1100" b="1" spc="-65" dirty="0">
                <a:solidFill>
                  <a:srgbClr val="404040"/>
                </a:solidFill>
                <a:latin typeface="Trebuchet MS"/>
                <a:cs typeface="Trebuchet MS"/>
              </a:rPr>
              <a:t> </a:t>
            </a:r>
            <a:r>
              <a:rPr sz="1100" b="1" spc="-10" dirty="0">
                <a:solidFill>
                  <a:srgbClr val="404040"/>
                </a:solidFill>
                <a:latin typeface="Trebuchet MS"/>
                <a:cs typeface="Trebuchet MS"/>
              </a:rPr>
              <a:t>Variables</a:t>
            </a:r>
            <a:r>
              <a:rPr sz="1100" spc="-10" dirty="0">
                <a:solidFill>
                  <a:srgbClr val="404040"/>
                </a:solidFill>
                <a:latin typeface="Trebuchet MS"/>
                <a:cs typeface="Trebuchet MS"/>
              </a:rPr>
              <a:t>:</a:t>
            </a:r>
            <a:endParaRPr sz="1100" dirty="0">
              <a:latin typeface="Trebuchet MS"/>
              <a:cs typeface="Trebuchet MS"/>
            </a:endParaRPr>
          </a:p>
        </p:txBody>
      </p:sp>
      <p:sp>
        <p:nvSpPr>
          <p:cNvPr id="4" name="object 4"/>
          <p:cNvSpPr txBox="1"/>
          <p:nvPr/>
        </p:nvSpPr>
        <p:spPr>
          <a:xfrm>
            <a:off x="1011520" y="3936070"/>
            <a:ext cx="5194071" cy="1765868"/>
          </a:xfrm>
          <a:prstGeom prst="rect">
            <a:avLst/>
          </a:prstGeom>
        </p:spPr>
        <p:txBody>
          <a:bodyPr vert="horz" wrap="square" lIns="0" tIns="105410" rIns="0" bIns="0" rtlCol="0">
            <a:spAutoFit/>
          </a:bodyPr>
          <a:lstStyle/>
          <a:p>
            <a:pPr marL="12700">
              <a:lnSpc>
                <a:spcPct val="100000"/>
              </a:lnSpc>
              <a:spcBef>
                <a:spcPts val="830"/>
              </a:spcBef>
              <a:buClr>
                <a:srgbClr val="90C225"/>
              </a:buClr>
              <a:buSzPct val="77272"/>
              <a:tabLst>
                <a:tab pos="354965" algn="l"/>
              </a:tabLst>
            </a:pPr>
            <a:r>
              <a:rPr sz="1100" b="1" dirty="0">
                <a:latin typeface="Trebuchet MS"/>
                <a:cs typeface="Trebuchet MS"/>
              </a:rPr>
              <a:t>Quantitative</a:t>
            </a:r>
            <a:r>
              <a:rPr sz="1100" b="1" spc="-50" dirty="0">
                <a:latin typeface="Trebuchet MS"/>
                <a:cs typeface="Trebuchet MS"/>
              </a:rPr>
              <a:t> </a:t>
            </a:r>
            <a:r>
              <a:rPr sz="1100" b="1" spc="-10" dirty="0">
                <a:latin typeface="Trebuchet MS"/>
                <a:cs typeface="Trebuchet MS"/>
              </a:rPr>
              <a:t>Variables:</a:t>
            </a:r>
            <a:endParaRPr lang="en-US" sz="1100" b="1" spc="-10" dirty="0">
              <a:latin typeface="Trebuchet MS"/>
              <a:cs typeface="Trebuchet MS"/>
            </a:endParaRPr>
          </a:p>
          <a:p>
            <a:pPr marL="12700">
              <a:spcBef>
                <a:spcPts val="830"/>
              </a:spcBef>
              <a:buClr>
                <a:srgbClr val="90C225"/>
              </a:buClr>
              <a:buSzPct val="77272"/>
              <a:tabLst>
                <a:tab pos="354965" algn="l"/>
              </a:tabLst>
            </a:pPr>
            <a:r>
              <a:rPr lang="en-US" sz="1100" b="1" dirty="0">
                <a:latin typeface="Trebuchet MS"/>
                <a:cs typeface="Trebuchet MS"/>
              </a:rPr>
              <a:t>	Debt</a:t>
            </a:r>
            <a:r>
              <a:rPr lang="en-US" sz="1100" b="1" spc="-30" dirty="0">
                <a:latin typeface="Trebuchet MS"/>
                <a:cs typeface="Trebuchet MS"/>
              </a:rPr>
              <a:t> </a:t>
            </a:r>
            <a:r>
              <a:rPr lang="en-US" sz="1100" b="1" dirty="0">
                <a:latin typeface="Trebuchet MS"/>
                <a:cs typeface="Trebuchet MS"/>
              </a:rPr>
              <a:t>to</a:t>
            </a:r>
            <a:r>
              <a:rPr lang="en-US" sz="1100" b="1" spc="-15" dirty="0">
                <a:latin typeface="Trebuchet MS"/>
                <a:cs typeface="Trebuchet MS"/>
              </a:rPr>
              <a:t> </a:t>
            </a:r>
            <a:r>
              <a:rPr lang="en-US" sz="1100" b="1" dirty="0">
                <a:latin typeface="Trebuchet MS"/>
                <a:cs typeface="Trebuchet MS"/>
              </a:rPr>
              <a:t>Income</a:t>
            </a:r>
            <a:r>
              <a:rPr lang="en-US" sz="1100" b="1" spc="-35" dirty="0">
                <a:latin typeface="Trebuchet MS"/>
                <a:cs typeface="Trebuchet MS"/>
              </a:rPr>
              <a:t> </a:t>
            </a:r>
            <a:r>
              <a:rPr lang="en-US" sz="1100" b="1" dirty="0">
                <a:latin typeface="Trebuchet MS"/>
                <a:cs typeface="Trebuchet MS"/>
              </a:rPr>
              <a:t>Ratio</a:t>
            </a:r>
            <a:r>
              <a:rPr lang="en-US" sz="1100" b="1" spc="-15" dirty="0">
                <a:latin typeface="Trebuchet MS"/>
                <a:cs typeface="Trebuchet MS"/>
              </a:rPr>
              <a:t> </a:t>
            </a:r>
            <a:r>
              <a:rPr lang="en-US" sz="1100" b="1" dirty="0">
                <a:latin typeface="Trebuchet MS"/>
                <a:cs typeface="Trebuchet MS"/>
              </a:rPr>
              <a:t>(DTI)</a:t>
            </a:r>
            <a:r>
              <a:rPr lang="en-US" sz="1100" b="1" spc="-30" dirty="0">
                <a:latin typeface="Trebuchet MS"/>
                <a:cs typeface="Trebuchet MS"/>
              </a:rPr>
              <a:t> </a:t>
            </a:r>
            <a:r>
              <a:rPr lang="en-US" sz="1100" b="1" dirty="0">
                <a:latin typeface="Trebuchet MS"/>
                <a:cs typeface="Trebuchet MS"/>
              </a:rPr>
              <a:t>bucket</a:t>
            </a:r>
            <a:r>
              <a:rPr lang="en-US" sz="1100" b="1" spc="-30" dirty="0">
                <a:latin typeface="Trebuchet MS"/>
                <a:cs typeface="Trebuchet MS"/>
              </a:rPr>
              <a:t> </a:t>
            </a:r>
            <a:r>
              <a:rPr lang="en-US" sz="1100" b="1" spc="-10" dirty="0">
                <a:latin typeface="Trebuchet MS"/>
                <a:cs typeface="Trebuchet MS"/>
              </a:rPr>
              <a:t>(</a:t>
            </a:r>
            <a:r>
              <a:rPr lang="en-US" sz="1100" b="1" spc="-10" dirty="0" err="1">
                <a:latin typeface="Trebuchet MS"/>
                <a:cs typeface="Trebuchet MS"/>
              </a:rPr>
              <a:t>dti_bucket</a:t>
            </a:r>
            <a:r>
              <a:rPr lang="en-US" sz="1100" b="1" spc="-10" dirty="0">
                <a:latin typeface="Trebuchet MS"/>
                <a:cs typeface="Trebuchet MS"/>
              </a:rPr>
              <a:t>)</a:t>
            </a:r>
            <a:endParaRPr lang="en-US" sz="1100" spc="-10" dirty="0">
              <a:latin typeface="Trebuchet MS"/>
              <a:cs typeface="Trebuchet MS"/>
            </a:endParaRPr>
          </a:p>
          <a:p>
            <a:pPr marL="12700">
              <a:spcBef>
                <a:spcPts val="830"/>
              </a:spcBef>
              <a:buClr>
                <a:srgbClr val="90C225"/>
              </a:buClr>
              <a:buSzPct val="77272"/>
              <a:tabLst>
                <a:tab pos="354965" algn="l"/>
              </a:tabLst>
            </a:pPr>
            <a:r>
              <a:rPr lang="en-US" sz="1100" b="1" spc="-10" dirty="0">
                <a:latin typeface="Trebuchet MS"/>
                <a:cs typeface="Trebuchet MS"/>
              </a:rPr>
              <a:t>	</a:t>
            </a:r>
            <a:r>
              <a:rPr sz="1100" b="1" dirty="0">
                <a:latin typeface="Trebuchet MS"/>
                <a:cs typeface="Trebuchet MS"/>
              </a:rPr>
              <a:t>Interest</a:t>
            </a:r>
            <a:r>
              <a:rPr sz="1100" b="1" spc="-30" dirty="0">
                <a:latin typeface="Trebuchet MS"/>
                <a:cs typeface="Trebuchet MS"/>
              </a:rPr>
              <a:t> </a:t>
            </a:r>
            <a:r>
              <a:rPr sz="1100" b="1" dirty="0">
                <a:latin typeface="Trebuchet MS"/>
                <a:cs typeface="Trebuchet MS"/>
              </a:rPr>
              <a:t>rate</a:t>
            </a:r>
            <a:r>
              <a:rPr sz="1100" b="1" spc="-25" dirty="0">
                <a:latin typeface="Trebuchet MS"/>
                <a:cs typeface="Trebuchet MS"/>
              </a:rPr>
              <a:t> </a:t>
            </a:r>
            <a:r>
              <a:rPr sz="1100" b="1" dirty="0">
                <a:latin typeface="Trebuchet MS"/>
                <a:cs typeface="Trebuchet MS"/>
              </a:rPr>
              <a:t>bucket</a:t>
            </a:r>
            <a:r>
              <a:rPr sz="1100" b="1" spc="-45" dirty="0">
                <a:latin typeface="Trebuchet MS"/>
                <a:cs typeface="Trebuchet MS"/>
              </a:rPr>
              <a:t> </a:t>
            </a:r>
            <a:r>
              <a:rPr sz="1100" b="1" spc="-10" dirty="0">
                <a:latin typeface="Trebuchet MS"/>
                <a:cs typeface="Trebuchet MS"/>
              </a:rPr>
              <a:t>(</a:t>
            </a:r>
            <a:r>
              <a:rPr sz="1100" b="1" spc="-10" dirty="0" err="1">
                <a:latin typeface="Trebuchet MS"/>
                <a:cs typeface="Trebuchet MS"/>
              </a:rPr>
              <a:t>int_rate_bucket</a:t>
            </a:r>
            <a:r>
              <a:rPr sz="1100" b="1" spc="-10" dirty="0">
                <a:latin typeface="Trebuchet MS"/>
                <a:cs typeface="Trebuchet MS"/>
              </a:rPr>
              <a:t>)</a:t>
            </a:r>
            <a:r>
              <a:rPr sz="1100" b="1" dirty="0">
                <a:latin typeface="Trebuchet MS"/>
                <a:cs typeface="Trebuchet MS"/>
              </a:rPr>
              <a:t>Annual</a:t>
            </a:r>
            <a:r>
              <a:rPr sz="1100" b="1" spc="-25" dirty="0">
                <a:latin typeface="Trebuchet MS"/>
                <a:cs typeface="Trebuchet MS"/>
              </a:rPr>
              <a:t> </a:t>
            </a:r>
            <a:r>
              <a:rPr sz="1100" b="1" dirty="0">
                <a:latin typeface="Trebuchet MS"/>
                <a:cs typeface="Trebuchet MS"/>
              </a:rPr>
              <a:t>income</a:t>
            </a:r>
            <a:r>
              <a:rPr sz="1100" b="1" spc="-25" dirty="0">
                <a:latin typeface="Trebuchet MS"/>
                <a:cs typeface="Trebuchet MS"/>
              </a:rPr>
              <a:t> </a:t>
            </a:r>
            <a:r>
              <a:rPr sz="1100" b="1" dirty="0">
                <a:latin typeface="Trebuchet MS"/>
                <a:cs typeface="Trebuchet MS"/>
              </a:rPr>
              <a:t>bucket</a:t>
            </a:r>
            <a:r>
              <a:rPr sz="1100" b="1" spc="-45" dirty="0">
                <a:latin typeface="Trebuchet MS"/>
                <a:cs typeface="Trebuchet MS"/>
              </a:rPr>
              <a:t> </a:t>
            </a:r>
            <a:r>
              <a:rPr sz="1100" b="1" spc="-10" dirty="0">
                <a:latin typeface="Trebuchet MS"/>
                <a:cs typeface="Trebuchet MS"/>
              </a:rPr>
              <a:t>(annual_inc_bucket)</a:t>
            </a:r>
            <a:endParaRPr sz="1100" dirty="0">
              <a:latin typeface="Trebuchet MS"/>
              <a:cs typeface="Trebuchet MS"/>
            </a:endParaRPr>
          </a:p>
          <a:p>
            <a:pPr marL="469265" lvl="1">
              <a:lnSpc>
                <a:spcPct val="100000"/>
              </a:lnSpc>
              <a:spcBef>
                <a:spcPts val="745"/>
              </a:spcBef>
              <a:buClr>
                <a:srgbClr val="90C225"/>
              </a:buClr>
              <a:buSzPct val="77272"/>
              <a:tabLst>
                <a:tab pos="812165" algn="l"/>
              </a:tabLst>
            </a:pPr>
            <a:r>
              <a:rPr sz="1100" b="1" dirty="0">
                <a:latin typeface="Trebuchet MS"/>
                <a:cs typeface="Trebuchet MS"/>
              </a:rPr>
              <a:t>Loan</a:t>
            </a:r>
            <a:r>
              <a:rPr sz="1100" b="1" spc="-30" dirty="0">
                <a:latin typeface="Trebuchet MS"/>
                <a:cs typeface="Trebuchet MS"/>
              </a:rPr>
              <a:t> </a:t>
            </a:r>
            <a:r>
              <a:rPr sz="1100" b="1" dirty="0">
                <a:latin typeface="Trebuchet MS"/>
                <a:cs typeface="Trebuchet MS"/>
              </a:rPr>
              <a:t>amount</a:t>
            </a:r>
            <a:r>
              <a:rPr sz="1100" b="1" spc="-15" dirty="0">
                <a:latin typeface="Trebuchet MS"/>
                <a:cs typeface="Trebuchet MS"/>
              </a:rPr>
              <a:t> </a:t>
            </a:r>
            <a:r>
              <a:rPr sz="1100" b="1" dirty="0">
                <a:latin typeface="Trebuchet MS"/>
                <a:cs typeface="Trebuchet MS"/>
              </a:rPr>
              <a:t>bucket</a:t>
            </a:r>
            <a:r>
              <a:rPr sz="1100" b="1" spc="-30" dirty="0">
                <a:latin typeface="Trebuchet MS"/>
                <a:cs typeface="Trebuchet MS"/>
              </a:rPr>
              <a:t> </a:t>
            </a:r>
            <a:r>
              <a:rPr sz="1100" b="1" spc="-10" dirty="0">
                <a:latin typeface="Trebuchet MS"/>
                <a:cs typeface="Trebuchet MS"/>
              </a:rPr>
              <a:t>(loan_amnt_bucket)</a:t>
            </a:r>
            <a:endParaRPr sz="1100" dirty="0">
              <a:latin typeface="Trebuchet MS"/>
              <a:cs typeface="Trebuchet MS"/>
            </a:endParaRPr>
          </a:p>
          <a:p>
            <a:pPr marL="469265" lvl="1">
              <a:lnSpc>
                <a:spcPct val="100000"/>
              </a:lnSpc>
              <a:spcBef>
                <a:spcPts val="730"/>
              </a:spcBef>
              <a:buClr>
                <a:srgbClr val="90C225"/>
              </a:buClr>
              <a:buSzPct val="77272"/>
              <a:tabLst>
                <a:tab pos="812165" algn="l"/>
              </a:tabLst>
            </a:pPr>
            <a:r>
              <a:rPr sz="1100" b="1" dirty="0">
                <a:latin typeface="Trebuchet MS"/>
                <a:cs typeface="Trebuchet MS"/>
              </a:rPr>
              <a:t>Funded</a:t>
            </a:r>
            <a:r>
              <a:rPr sz="1100" b="1" spc="-25" dirty="0">
                <a:latin typeface="Trebuchet MS"/>
                <a:cs typeface="Trebuchet MS"/>
              </a:rPr>
              <a:t> </a:t>
            </a:r>
            <a:r>
              <a:rPr sz="1100" b="1" dirty="0">
                <a:latin typeface="Trebuchet MS"/>
                <a:cs typeface="Trebuchet MS"/>
              </a:rPr>
              <a:t>amount</a:t>
            </a:r>
            <a:r>
              <a:rPr sz="1100" b="1" spc="-15" dirty="0">
                <a:latin typeface="Trebuchet MS"/>
                <a:cs typeface="Trebuchet MS"/>
              </a:rPr>
              <a:t> </a:t>
            </a:r>
            <a:r>
              <a:rPr sz="1100" b="1" dirty="0">
                <a:latin typeface="Trebuchet MS"/>
                <a:cs typeface="Trebuchet MS"/>
              </a:rPr>
              <a:t>bucket</a:t>
            </a:r>
            <a:r>
              <a:rPr sz="1100" b="1" spc="-20" dirty="0">
                <a:latin typeface="Trebuchet MS"/>
                <a:cs typeface="Trebuchet MS"/>
              </a:rPr>
              <a:t> </a:t>
            </a:r>
            <a:r>
              <a:rPr sz="1100" b="1" spc="-10" dirty="0">
                <a:latin typeface="Trebuchet MS"/>
                <a:cs typeface="Trebuchet MS"/>
              </a:rPr>
              <a:t>(funded_amnt_bucket)</a:t>
            </a:r>
            <a:endParaRPr sz="1100" dirty="0">
              <a:latin typeface="Trebuchet MS"/>
              <a:cs typeface="Trebuchet MS"/>
            </a:endParaRPr>
          </a:p>
          <a:p>
            <a:pPr marL="469265" lvl="1">
              <a:lnSpc>
                <a:spcPct val="100000"/>
              </a:lnSpc>
              <a:spcBef>
                <a:spcPts val="745"/>
              </a:spcBef>
              <a:buClr>
                <a:srgbClr val="90C225"/>
              </a:buClr>
              <a:buSzPct val="77272"/>
              <a:tabLst>
                <a:tab pos="812165" algn="l"/>
              </a:tabLst>
            </a:pPr>
            <a:r>
              <a:rPr sz="1100" b="1" dirty="0">
                <a:latin typeface="Trebuchet MS"/>
                <a:cs typeface="Trebuchet MS"/>
              </a:rPr>
              <a:t>Monthly</a:t>
            </a:r>
            <a:r>
              <a:rPr sz="1100" b="1" spc="-45" dirty="0">
                <a:latin typeface="Trebuchet MS"/>
                <a:cs typeface="Trebuchet MS"/>
              </a:rPr>
              <a:t> </a:t>
            </a:r>
            <a:r>
              <a:rPr sz="1100" b="1" dirty="0">
                <a:latin typeface="Trebuchet MS"/>
                <a:cs typeface="Trebuchet MS"/>
              </a:rPr>
              <a:t>Installment</a:t>
            </a:r>
            <a:r>
              <a:rPr sz="1100" b="1" spc="-40" dirty="0">
                <a:latin typeface="Trebuchet MS"/>
                <a:cs typeface="Trebuchet MS"/>
              </a:rPr>
              <a:t> </a:t>
            </a:r>
            <a:r>
              <a:rPr sz="1100" b="1" spc="-10" dirty="0">
                <a:latin typeface="Trebuchet MS"/>
                <a:cs typeface="Trebuchet MS"/>
              </a:rPr>
              <a:t>(installment)</a:t>
            </a:r>
            <a:endParaRPr sz="1100" dirty="0">
              <a:latin typeface="Trebuchet MS"/>
              <a:cs typeface="Trebuchet MS"/>
            </a:endParaRPr>
          </a:p>
        </p:txBody>
      </p:sp>
      <p:graphicFrame>
        <p:nvGraphicFramePr>
          <p:cNvPr id="5" name="object 5"/>
          <p:cNvGraphicFramePr>
            <a:graphicFrameLocks noGrp="1"/>
          </p:cNvGraphicFramePr>
          <p:nvPr>
            <p:extLst>
              <p:ext uri="{D42A27DB-BD31-4B8C-83A1-F6EECF244321}">
                <p14:modId xmlns:p14="http://schemas.microsoft.com/office/powerpoint/2010/main" val="1941343760"/>
              </p:ext>
            </p:extLst>
          </p:nvPr>
        </p:nvGraphicFramePr>
        <p:xfrm>
          <a:off x="1343942" y="1851876"/>
          <a:ext cx="7155815" cy="1625926"/>
        </p:xfrm>
        <a:graphic>
          <a:graphicData uri="http://schemas.openxmlformats.org/drawingml/2006/table">
            <a:tbl>
              <a:tblPr firstRow="1" bandRow="1">
                <a:tableStyleId>{5C22544A-7EE6-4342-B048-85BDC9FD1C3A}</a:tableStyleId>
              </a:tblPr>
              <a:tblGrid>
                <a:gridCol w="3642360">
                  <a:extLst>
                    <a:ext uri="{9D8B030D-6E8A-4147-A177-3AD203B41FA5}">
                      <a16:colId xmlns:a16="http://schemas.microsoft.com/office/drawing/2014/main" val="20000"/>
                    </a:ext>
                  </a:extLst>
                </a:gridCol>
                <a:gridCol w="3513455">
                  <a:extLst>
                    <a:ext uri="{9D8B030D-6E8A-4147-A177-3AD203B41FA5}">
                      <a16:colId xmlns:a16="http://schemas.microsoft.com/office/drawing/2014/main" val="20001"/>
                    </a:ext>
                  </a:extLst>
                </a:gridCol>
              </a:tblGrid>
              <a:tr h="254326">
                <a:tc>
                  <a:txBody>
                    <a:bodyPr/>
                    <a:lstStyle/>
                    <a:p>
                      <a:pPr marL="1270" algn="ctr">
                        <a:lnSpc>
                          <a:spcPct val="100000"/>
                        </a:lnSpc>
                        <a:spcBef>
                          <a:spcPts val="325"/>
                        </a:spcBef>
                      </a:pPr>
                      <a:r>
                        <a:rPr sz="1200" b="1" spc="-10" dirty="0">
                          <a:solidFill>
                            <a:srgbClr val="FFFFFF"/>
                          </a:solidFill>
                        </a:rPr>
                        <a:t>Ordered</a:t>
                      </a:r>
                      <a:endParaRPr sz="1200" dirty="0">
                        <a:latin typeface="Trebuchet MS"/>
                        <a:cs typeface="Trebuchet MS"/>
                      </a:endParaRPr>
                    </a:p>
                  </a:txBody>
                  <a:tcPr marL="0" marR="0" marT="41275" marB="0"/>
                </a:tc>
                <a:tc>
                  <a:txBody>
                    <a:bodyPr/>
                    <a:lstStyle/>
                    <a:p>
                      <a:pPr marL="635" algn="ctr">
                        <a:lnSpc>
                          <a:spcPct val="100000"/>
                        </a:lnSpc>
                        <a:spcBef>
                          <a:spcPts val="325"/>
                        </a:spcBef>
                      </a:pPr>
                      <a:r>
                        <a:rPr sz="1200" b="1" spc="-10" dirty="0">
                          <a:solidFill>
                            <a:srgbClr val="FFFFFF"/>
                          </a:solidFill>
                        </a:rPr>
                        <a:t>Unordered</a:t>
                      </a:r>
                      <a:endParaRPr sz="1200">
                        <a:latin typeface="Trebuchet MS"/>
                        <a:cs typeface="Trebuchet MS"/>
                      </a:endParaRPr>
                    </a:p>
                  </a:txBody>
                  <a:tcPr marL="0" marR="0" marT="41275" marB="0"/>
                </a:tc>
                <a:extLst>
                  <a:ext uri="{0D108BD9-81ED-4DB2-BD59-A6C34878D82A}">
                    <a16:rowId xmlns:a16="http://schemas.microsoft.com/office/drawing/2014/main" val="10000"/>
                  </a:ext>
                </a:extLst>
              </a:tr>
              <a:tr h="1371600">
                <a:tc>
                  <a:txBody>
                    <a:bodyPr/>
                    <a:lstStyle/>
                    <a:p>
                      <a:pPr marL="262890" indent="-171450">
                        <a:lnSpc>
                          <a:spcPct val="100000"/>
                        </a:lnSpc>
                        <a:spcBef>
                          <a:spcPts val="330"/>
                        </a:spcBef>
                        <a:buFont typeface="Wingdings" panose="05000000000000000000" pitchFamily="2" charset="2"/>
                        <a:buChar char="v"/>
                        <a:tabLst>
                          <a:tab pos="434340" algn="l"/>
                        </a:tabLst>
                      </a:pPr>
                      <a:r>
                        <a:rPr sz="1200" dirty="0"/>
                        <a:t>Grade</a:t>
                      </a:r>
                      <a:r>
                        <a:rPr sz="1200" spc="-40" dirty="0"/>
                        <a:t> </a:t>
                      </a:r>
                      <a:r>
                        <a:rPr sz="1200" spc="-10" dirty="0"/>
                        <a:t>(grade)</a:t>
                      </a:r>
                      <a:endParaRPr sz="1200" dirty="0"/>
                    </a:p>
                    <a:p>
                      <a:pPr marL="262890" indent="-171450">
                        <a:lnSpc>
                          <a:spcPct val="100000"/>
                        </a:lnSpc>
                        <a:buFont typeface="Wingdings" panose="05000000000000000000" pitchFamily="2" charset="2"/>
                        <a:buChar char="v"/>
                        <a:tabLst>
                          <a:tab pos="434340" algn="l"/>
                        </a:tabLst>
                      </a:pPr>
                      <a:r>
                        <a:rPr sz="1200" dirty="0"/>
                        <a:t>Sub</a:t>
                      </a:r>
                      <a:r>
                        <a:rPr sz="1200" spc="-30" dirty="0"/>
                        <a:t> </a:t>
                      </a:r>
                      <a:r>
                        <a:rPr sz="1200" dirty="0"/>
                        <a:t>grade</a:t>
                      </a:r>
                      <a:r>
                        <a:rPr sz="1200" spc="-25" dirty="0"/>
                        <a:t> </a:t>
                      </a:r>
                      <a:r>
                        <a:rPr sz="1200" spc="-10" dirty="0"/>
                        <a:t>(sub_grade)</a:t>
                      </a:r>
                      <a:endParaRPr sz="1200" dirty="0"/>
                    </a:p>
                    <a:p>
                      <a:pPr marL="262890" indent="-171450">
                        <a:lnSpc>
                          <a:spcPct val="100000"/>
                        </a:lnSpc>
                        <a:buFont typeface="Wingdings" panose="05000000000000000000" pitchFamily="2" charset="2"/>
                        <a:buChar char="v"/>
                        <a:tabLst>
                          <a:tab pos="434340" algn="l"/>
                        </a:tabLst>
                      </a:pPr>
                      <a:r>
                        <a:rPr sz="1200" spc="-25" dirty="0"/>
                        <a:t>Term</a:t>
                      </a:r>
                      <a:r>
                        <a:rPr sz="1200" spc="-30" dirty="0"/>
                        <a:t> </a:t>
                      </a:r>
                      <a:r>
                        <a:rPr sz="1200" dirty="0"/>
                        <a:t>(36</a:t>
                      </a:r>
                      <a:r>
                        <a:rPr sz="1200" spc="-20" dirty="0"/>
                        <a:t> </a:t>
                      </a:r>
                      <a:r>
                        <a:rPr sz="1200" dirty="0"/>
                        <a:t>/</a:t>
                      </a:r>
                      <a:r>
                        <a:rPr sz="1200" spc="-30" dirty="0"/>
                        <a:t> </a:t>
                      </a:r>
                      <a:r>
                        <a:rPr sz="1200" dirty="0"/>
                        <a:t>60</a:t>
                      </a:r>
                      <a:r>
                        <a:rPr sz="1200" spc="-15" dirty="0"/>
                        <a:t> </a:t>
                      </a:r>
                      <a:r>
                        <a:rPr sz="1200" dirty="0"/>
                        <a:t>months)</a:t>
                      </a:r>
                      <a:r>
                        <a:rPr sz="1200" spc="-40" dirty="0"/>
                        <a:t> </a:t>
                      </a:r>
                      <a:r>
                        <a:rPr sz="1200" spc="-10" dirty="0"/>
                        <a:t>(term)</a:t>
                      </a:r>
                      <a:endParaRPr sz="1200" dirty="0"/>
                    </a:p>
                    <a:p>
                      <a:pPr marL="262890" indent="-171450">
                        <a:lnSpc>
                          <a:spcPct val="100000"/>
                        </a:lnSpc>
                        <a:buFont typeface="Wingdings" panose="05000000000000000000" pitchFamily="2" charset="2"/>
                        <a:buChar char="v"/>
                        <a:tabLst>
                          <a:tab pos="434340" algn="l"/>
                        </a:tabLst>
                      </a:pPr>
                      <a:r>
                        <a:rPr sz="1200" dirty="0"/>
                        <a:t>Employment</a:t>
                      </a:r>
                      <a:r>
                        <a:rPr sz="1200" spc="-40" dirty="0"/>
                        <a:t> </a:t>
                      </a:r>
                      <a:r>
                        <a:rPr sz="1200" dirty="0"/>
                        <a:t>length</a:t>
                      </a:r>
                      <a:r>
                        <a:rPr sz="1200" spc="-25" dirty="0"/>
                        <a:t> </a:t>
                      </a:r>
                      <a:r>
                        <a:rPr sz="1200" spc="-10" dirty="0"/>
                        <a:t>(</a:t>
                      </a:r>
                      <a:r>
                        <a:rPr sz="1200" spc="-10" dirty="0" err="1"/>
                        <a:t>emp_length</a:t>
                      </a:r>
                      <a:r>
                        <a:rPr sz="1200" spc="-10" dirty="0"/>
                        <a:t>)</a:t>
                      </a:r>
                      <a:endParaRPr sz="1200" dirty="0"/>
                    </a:p>
                  </a:txBody>
                  <a:tcPr marL="0" marR="0" marT="41910" marB="0"/>
                </a:tc>
                <a:tc>
                  <a:txBody>
                    <a:bodyPr/>
                    <a:lstStyle/>
                    <a:p>
                      <a:pPr marL="263525" indent="-171450">
                        <a:lnSpc>
                          <a:spcPct val="100000"/>
                        </a:lnSpc>
                        <a:buFont typeface="Wingdings" panose="05000000000000000000" pitchFamily="2" charset="2"/>
                        <a:buChar char="v"/>
                        <a:tabLst>
                          <a:tab pos="434975" algn="l"/>
                        </a:tabLst>
                      </a:pPr>
                      <a:r>
                        <a:rPr sz="1200" dirty="0"/>
                        <a:t>Loan</a:t>
                      </a:r>
                      <a:r>
                        <a:rPr sz="1200" spc="-40" dirty="0"/>
                        <a:t> </a:t>
                      </a:r>
                      <a:r>
                        <a:rPr sz="1200" dirty="0"/>
                        <a:t>purpose</a:t>
                      </a:r>
                      <a:r>
                        <a:rPr sz="1200" spc="-50" dirty="0"/>
                        <a:t> </a:t>
                      </a:r>
                      <a:r>
                        <a:rPr sz="1200" spc="-10" dirty="0"/>
                        <a:t>(purpose)</a:t>
                      </a:r>
                      <a:endParaRPr sz="1200" dirty="0"/>
                    </a:p>
                    <a:p>
                      <a:pPr marL="263525" indent="-171450">
                        <a:lnSpc>
                          <a:spcPct val="100000"/>
                        </a:lnSpc>
                        <a:buFont typeface="Wingdings" panose="05000000000000000000" pitchFamily="2" charset="2"/>
                        <a:buChar char="v"/>
                        <a:tabLst>
                          <a:tab pos="434975" algn="l"/>
                        </a:tabLst>
                      </a:pPr>
                      <a:r>
                        <a:rPr sz="1200" dirty="0"/>
                        <a:t>Home</a:t>
                      </a:r>
                      <a:r>
                        <a:rPr sz="1200" spc="-30" dirty="0"/>
                        <a:t> </a:t>
                      </a:r>
                      <a:r>
                        <a:rPr sz="1200" dirty="0"/>
                        <a:t>Ownership</a:t>
                      </a:r>
                      <a:r>
                        <a:rPr sz="1200" spc="-65" dirty="0"/>
                        <a:t> </a:t>
                      </a:r>
                      <a:r>
                        <a:rPr sz="1200" spc="-10" dirty="0"/>
                        <a:t>(home_ownership)</a:t>
                      </a:r>
                      <a:endParaRPr sz="1200" dirty="0"/>
                    </a:p>
                    <a:p>
                      <a:pPr marL="263525" indent="-171450">
                        <a:lnSpc>
                          <a:spcPct val="100000"/>
                        </a:lnSpc>
                        <a:buFont typeface="Wingdings" panose="05000000000000000000" pitchFamily="2" charset="2"/>
                        <a:buChar char="v"/>
                        <a:tabLst>
                          <a:tab pos="434975" algn="l"/>
                        </a:tabLst>
                      </a:pPr>
                      <a:r>
                        <a:rPr sz="1200" dirty="0"/>
                        <a:t>Loan</a:t>
                      </a:r>
                      <a:r>
                        <a:rPr sz="1200" spc="-35" dirty="0"/>
                        <a:t> </a:t>
                      </a:r>
                      <a:r>
                        <a:rPr sz="1200" dirty="0"/>
                        <a:t>status</a:t>
                      </a:r>
                      <a:r>
                        <a:rPr sz="1200" spc="-35" dirty="0"/>
                        <a:t> </a:t>
                      </a:r>
                      <a:r>
                        <a:rPr sz="1200" spc="-10" dirty="0"/>
                        <a:t>(loan_status)</a:t>
                      </a:r>
                      <a:endParaRPr sz="1200" dirty="0"/>
                    </a:p>
                    <a:p>
                      <a:pPr marL="263525" indent="-171450">
                        <a:lnSpc>
                          <a:spcPct val="100000"/>
                        </a:lnSpc>
                        <a:buFont typeface="Wingdings" panose="05000000000000000000" pitchFamily="2" charset="2"/>
                        <a:buChar char="v"/>
                        <a:tabLst>
                          <a:tab pos="434975" algn="l"/>
                        </a:tabLst>
                      </a:pPr>
                      <a:r>
                        <a:rPr sz="1200" dirty="0"/>
                        <a:t>Loan</a:t>
                      </a:r>
                      <a:r>
                        <a:rPr sz="1200" spc="-20" dirty="0"/>
                        <a:t> </a:t>
                      </a:r>
                      <a:r>
                        <a:rPr sz="1200" dirty="0"/>
                        <a:t>paid</a:t>
                      </a:r>
                      <a:r>
                        <a:rPr sz="1200" spc="-55" dirty="0"/>
                        <a:t> </a:t>
                      </a:r>
                      <a:r>
                        <a:rPr sz="1200" spc="-10" dirty="0"/>
                        <a:t>(loan_paid)</a:t>
                      </a:r>
                      <a:endParaRPr sz="1200" dirty="0">
                        <a:latin typeface="Trebuchet MS"/>
                        <a:cs typeface="Trebuchet MS"/>
                      </a:endParaRPr>
                    </a:p>
                  </a:txBody>
                  <a:tcPr marL="0" marR="0" marT="41910" marB="0"/>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55286" y="136525"/>
            <a:ext cx="9327761" cy="275142"/>
          </a:xfrm>
        </p:spPr>
        <p:txBody>
          <a:bodyPr>
            <a:noAutofit/>
          </a:bodyPr>
          <a:lstStyle/>
          <a:p>
            <a:r>
              <a:rPr lang="en-US" sz="1400" dirty="0"/>
              <a:t>Bar plot for grade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030" name="Picture 6">
            <a:extLst>
              <a:ext uri="{FF2B5EF4-FFF2-40B4-BE49-F238E27FC236}">
                <a16:creationId xmlns:a16="http://schemas.microsoft.com/office/drawing/2014/main" id="{99427A49-3DBB-5BF8-DDC7-C3E95939E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881" y="1367784"/>
            <a:ext cx="7798085" cy="53536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05BBA4D-0061-322A-69BC-91678106F421}"/>
              </a:ext>
            </a:extLst>
          </p:cNvPr>
          <p:cNvSpPr txBox="1"/>
          <p:nvPr/>
        </p:nvSpPr>
        <p:spPr>
          <a:xfrm>
            <a:off x="1397285" y="513202"/>
            <a:ext cx="8157681" cy="646331"/>
          </a:xfrm>
          <a:prstGeom prst="rect">
            <a:avLst/>
          </a:prstGeom>
          <a:noFill/>
        </p:spPr>
        <p:txBody>
          <a:bodyPr wrap="square" rtlCol="0">
            <a:spAutoFit/>
          </a:bodyPr>
          <a:lstStyle/>
          <a:p>
            <a:r>
              <a:rPr lang="en-US" b="1" i="0" dirty="0">
                <a:effectLst/>
                <a:highlight>
                  <a:srgbClr val="FFFFFF"/>
                </a:highlight>
                <a:latin typeface="system-ui"/>
              </a:rPr>
              <a:t>Grade:</a:t>
            </a:r>
            <a:r>
              <a:rPr lang="en-US" b="0" i="0" dirty="0">
                <a:effectLst/>
                <a:highlight>
                  <a:srgbClr val="FFFFFF"/>
                </a:highlight>
                <a:latin typeface="system-ui"/>
              </a:rPr>
              <a:t> </a:t>
            </a:r>
            <a:r>
              <a:rPr lang="en-US" b="1" i="0" dirty="0">
                <a:effectLst/>
                <a:highlight>
                  <a:srgbClr val="FFFFFF"/>
                </a:highlight>
                <a:latin typeface="system-ui"/>
              </a:rPr>
              <a:t>Grade B</a:t>
            </a:r>
            <a:r>
              <a:rPr lang="en-US" b="0" i="0" dirty="0">
                <a:effectLst/>
                <a:highlight>
                  <a:srgbClr val="FFFFFF"/>
                </a:highlight>
                <a:latin typeface="system-ui"/>
              </a:rPr>
              <a:t> has the most "Charged off" loan applicants (1,335), indicating the highest default risk. </a:t>
            </a:r>
            <a:r>
              <a:rPr lang="en-US" b="1" i="0" dirty="0">
                <a:effectLst/>
                <a:highlight>
                  <a:srgbClr val="FFFFFF"/>
                </a:highlight>
                <a:latin typeface="system-ui"/>
              </a:rPr>
              <a:t>Grade G</a:t>
            </a:r>
            <a:r>
              <a:rPr lang="en-US" b="0" i="0" dirty="0">
                <a:effectLst/>
                <a:highlight>
                  <a:srgbClr val="FFFFFF"/>
                </a:highlight>
                <a:latin typeface="system-ui"/>
              </a:rPr>
              <a:t> has the fewest (88), indicating the lowest default risk</a:t>
            </a:r>
            <a:endParaRPr lang="en-IN" dirty="0"/>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{BF7C174F-D9A3-4FEE-A2A3-3950254D8BB2}tf33968143_win32</Template>
  <TotalTime>914</TotalTime>
  <Words>1933</Words>
  <Application>Microsoft Office PowerPoint</Application>
  <PresentationFormat>Widescreen</PresentationFormat>
  <Paragraphs>133</Paragraphs>
  <Slides>36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Avenir Next LT Pro</vt:lpstr>
      <vt:lpstr>Bernard MT Condensed</vt:lpstr>
      <vt:lpstr>Calibri</vt:lpstr>
      <vt:lpstr>freight-text-pro</vt:lpstr>
      <vt:lpstr>system-ui</vt:lpstr>
      <vt:lpstr>Times New Roman</vt:lpstr>
      <vt:lpstr>Trebuchet MS</vt:lpstr>
      <vt:lpstr>Wingdings</vt:lpstr>
      <vt:lpstr>Custom</vt:lpstr>
      <vt:lpstr>Lending club case study</vt:lpstr>
      <vt:lpstr>Agenda</vt:lpstr>
      <vt:lpstr>Problem Statement        LEnding Club is a consumer finance marketplace that connects borrowers seeking personal loans with investors looking to lend money for a return. It specializes in providing various types of loans to customers. When the company receives a loan application, it must decide whether to approve the loan based on the applicant's profile.  Like most lending companies, lending to 'risky' applicants is the largest source of financial loss, known as credit loss. Credit loss occurs when the lender loses money because the borrower refuses to pay or absconds with the money owed. In other words, borrowers who default cause the most significant loss to the lenders. In this context, customers labeled as 'charged-off' are considered 'defaulters'.</vt:lpstr>
      <vt:lpstr>Data Cleaning &amp; Manipulation</vt:lpstr>
      <vt:lpstr>Data Understanding  The data provided in the data set loan.csv contains information about past loan applicants and whether they defaulted. The goal is to identify patterns that indicate if a person is likely to default. This information can be used to make decisions such as denying the loan, reducing the loan amount, or lending to risky applicants at a higher interest rate.  Leading Attribute  Loan Accepted - Three Scenarios  Fully Paid - Applicant has fully paid the loan (the principal and the interest rate)  Current - Applicant is in the process of paying the instalments, i.e. the tenure of the loan is not yet completed. These candidates are not labelled as 'defaulted’.  Charged-off - Applicant has not paid the instalments in due time for a long period of time, i.e. he/she has defaulted on the loan  Loan Rejected - The company had rejected the loan (because the candidate does not meet their requirements etc.). Since the loan was rejected, there is no transactional history of those applicants with the company and so this data is not available with the company (and thus in this dataset) </vt:lpstr>
      <vt:lpstr>                 Data Cleaning and Manipulation     Data Processing using EDA  Rows &amp; Columns Analysis  Find and drop off columns which are of same value throughout the entire rows  Find number of rows which has loan status as Current which means the loan installment is still in progress and drop such rows  Certain column data doesnt add value to data analysis hence can be dropped  Dropping columns with majority(ie 50%) of rows being the NULL values which doesnt help in Data Analysis  Data Imputing for revol_util and emp_length columns which are blank with median, mean values respectively   Data Type Conversion </vt:lpstr>
      <vt:lpstr>Univariate Analysis </vt:lpstr>
      <vt:lpstr>Univariate Analysis</vt:lpstr>
      <vt:lpstr>Bar plot for grade</vt:lpstr>
      <vt:lpstr>Bar plot for sub_grade</vt:lpstr>
      <vt:lpstr>Bar plot of term  TErm: Loans with a 36-month term had the highest number of defaults (2,995), suggesting shorter terms are associated with higher default rates.</vt:lpstr>
      <vt:lpstr>Bar plot of emp_length  Employment Term: Applicants employed for over 10 years had the most defaults (1,192), indicating long-term employment does not guarantee repayment success. </vt:lpstr>
      <vt:lpstr>Bar plot of purpose  Purpose: Debt consolidation was the top reason for default (2,567 applicants). The lending company should be cautious with these loans, as they are often used to pay off other debts. </vt:lpstr>
      <vt:lpstr>Bar plot of home_ownership  Home Ownership: Most defaults were from applicants in rented homes (2,709). The lending company should assess the financial stability of renters, who may be more vulnerable to economic changes. </vt:lpstr>
      <vt:lpstr>Line  plot of annual_inc_bucket  Annual Income: 1,595 defaults were from applicants earning less than $40,000 annually. The company should scrutinize low-income applicants more closely, verifying income and repayment capacity thoroughly. </vt:lpstr>
      <vt:lpstr>Line plot of int_rate_bucket  Interest Rates: A significant number of defaults (1,949) occurred with interest rates between 13%-17%. The company should consider offering lower rates to mitigate default risk. </vt:lpstr>
      <vt:lpstr>line plot of loan_amnt_bucket  Loan Amount: 1,588 defaults involved loans of $15,000 or more. High loan amounts should be granted only to applicants with strong credit histories and repayment capabilities. </vt:lpstr>
      <vt:lpstr>Line plot of dti_bucket  Debt-to-Income Ratio: 1,165 defaults were from applicants with high debt-to-income ratios. Strict ratio requirements should be enforced to prevent lending to over-indebted individuals. </vt:lpstr>
      <vt:lpstr>Line plot for revol_util_bucket  Revolving Line Utilization Rate (RLUR): Defaults were highest among those with Poor (50%-75%) and Very Poor (75%-100%) RLUR, at 1,527 and 1,502 respectively. RLUR should be a key consideration in lending decisions to gauge credit utilizations to gauge credit utilization. </vt:lpstr>
      <vt:lpstr>Bivariate Analysis</vt:lpstr>
      <vt:lpstr>Grade and Loan status  Grade B has a high number of default applicants (1335), whereas in relative numbers, Grade G has 38% of applicants defaulting.</vt:lpstr>
      <vt:lpstr>Sub_grade and loan_status  Subgrades B3, B4, and B5 as they are more likely to charge off in absolute numbers. Also, note subgrades F3 and G3, where the default rate is more than 50%.</vt:lpstr>
      <vt:lpstr>Emp_length and loan status  Loan applicants with ten or more years of experience are more likely to default in absolute numbers, whereas in relative numbers, applicants with 8 years of experience have an 18% default rate.  </vt:lpstr>
      <vt:lpstr>Purpose and loan status  Applicants seeking loans for debt consolidation are high in absolute terms, which may result in a vicious debt cycle if financial discipline isn't followed. In relative terms, loans taken for small businesses have a higher percentage of defaults.  </vt:lpstr>
      <vt:lpstr>Home ownership and loan status  This category doesn't provide much inference since most of the ownership types in relative terms have a 15-17% default rate</vt:lpstr>
      <vt:lpstr>Verification status and loan status  Verified loan applicants are defaulting more than those who are not verified.</vt:lpstr>
      <vt:lpstr>Annual_inc_bucket and loan status  Applicants with annual incomes less than $40,000 have a higher likelihood of defaulting both in absolute and relative terms. </vt:lpstr>
      <vt:lpstr>Int_rate_bucket and loan_status  Interest rates in the 13%-17% range are associated with defaults in absolute terms, whereas the default possibility is high in the high-interest rate bucket of 21-25% in relative terms.</vt:lpstr>
      <vt:lpstr>Dti_bucket and loan status  Applicants with a high DTI ratio (&gt;20%) have a higher likelihood of defaulting both in absolute and relative terms. Hence, this should be a strong criterion for the lending company.</vt:lpstr>
      <vt:lpstr>Loan_amnt_bucket and loan status  Applicants receiving loan amounts of $15,000 or higher are more likely to default. </vt:lpstr>
      <vt:lpstr>Revol_util_bucket and loan status  Applicants with poor (50-75%) RLUR are highly likely to default in absolute terms, whereas very poor (75-100%) RLUR applicants are highly likely to default in relative terms.</vt:lpstr>
      <vt:lpstr>Correlation Analysis </vt:lpstr>
      <vt:lpstr>loan_amnt shows a strong correlation with funded_amnt, int_rate, and funded_amnt_inv. Term is strongly correlated with the interest rate. </vt:lpstr>
      <vt:lpstr>Correlation Analysis Summary  Strong Correlation  loan_amnt shows a strong correlation with funded_amnt, int_rate, and funded_amnt_inv. term is strongly correlated with the interest rate.  Weak Correlation loan_paid exhibits weak correlations with most variables. emp_length has weak correlations with most variables.  Negative Correlation int_rate has a negative correlation with loan_paid. </vt:lpstr>
      <vt:lpstr>Conclusion</vt:lpstr>
      <vt:lpstr>THANK YOU</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Jayaram, Ranjith (623)</dc:creator>
  <cp:lastModifiedBy>Sakshi Tomar</cp:lastModifiedBy>
  <cp:revision>9</cp:revision>
  <dcterms:created xsi:type="dcterms:W3CDTF">2024-07-15T12:32:25Z</dcterms:created>
  <dcterms:modified xsi:type="dcterms:W3CDTF">2024-07-23T18:28:44Z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924dbb1d-991d-4bbd-aad5-33bac1d8ffaf_Enabled">
    <vt:lpwstr>true</vt:lpwstr>
  </property>
  <property fmtid="{D5CDD505-2E9C-101B-9397-08002B2CF9AE}" pid="4" name="MSIP_Label_924dbb1d-991d-4bbd-aad5-33bac1d8ffaf_SetDate">
    <vt:lpwstr>2024-07-15T12:32:26Z</vt:lpwstr>
  </property>
  <property fmtid="{D5CDD505-2E9C-101B-9397-08002B2CF9AE}" pid="5" name="MSIP_Label_924dbb1d-991d-4bbd-aad5-33bac1d8ffaf_Method">
    <vt:lpwstr>Standard</vt:lpwstr>
  </property>
  <property fmtid="{D5CDD505-2E9C-101B-9397-08002B2CF9AE}" pid="6" name="MSIP_Label_924dbb1d-991d-4bbd-aad5-33bac1d8ffaf_Name">
    <vt:lpwstr>924dbb1d-991d-4bbd-aad5-33bac1d8ffaf</vt:lpwstr>
  </property>
  <property fmtid="{D5CDD505-2E9C-101B-9397-08002B2CF9AE}" pid="7" name="MSIP_Label_924dbb1d-991d-4bbd-aad5-33bac1d8ffaf_SiteId">
    <vt:lpwstr>9652d7c2-1ccf-4940-8151-4a92bd474ed0</vt:lpwstr>
  </property>
  <property fmtid="{D5CDD505-2E9C-101B-9397-08002B2CF9AE}" pid="8" name="MSIP_Label_924dbb1d-991d-4bbd-aad5-33bac1d8ffaf_ActionId">
    <vt:lpwstr>a315f65d-e86f-4919-b34b-1711203166d2</vt:lpwstr>
  </property>
  <property fmtid="{D5CDD505-2E9C-101B-9397-08002B2CF9AE}" pid="9" name="MSIP_Label_924dbb1d-991d-4bbd-aad5-33bac1d8ffaf_ContentBits">
    <vt:lpwstr>0</vt:lpwstr>
  </property>
</Properties>
</file>